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3"/>
  </p:notesMasterIdLst>
  <p:sldIdLst>
    <p:sldId id="257" r:id="rId2"/>
    <p:sldId id="256" r:id="rId3"/>
    <p:sldId id="258" r:id="rId4"/>
    <p:sldId id="260" r:id="rId5"/>
    <p:sldId id="264" r:id="rId6"/>
    <p:sldId id="297" r:id="rId7"/>
    <p:sldId id="261" r:id="rId8"/>
    <p:sldId id="263" r:id="rId9"/>
    <p:sldId id="262" r:id="rId10"/>
    <p:sldId id="259" r:id="rId11"/>
    <p:sldId id="287" r:id="rId12"/>
    <p:sldId id="268" r:id="rId13"/>
    <p:sldId id="269" r:id="rId14"/>
    <p:sldId id="270" r:id="rId15"/>
    <p:sldId id="271" r:id="rId16"/>
    <p:sldId id="272" r:id="rId17"/>
    <p:sldId id="273" r:id="rId18"/>
    <p:sldId id="274" r:id="rId19"/>
    <p:sldId id="277" r:id="rId20"/>
    <p:sldId id="285" r:id="rId21"/>
    <p:sldId id="321" r:id="rId22"/>
    <p:sldId id="304" r:id="rId23"/>
    <p:sldId id="319" r:id="rId24"/>
    <p:sldId id="288" r:id="rId25"/>
    <p:sldId id="298" r:id="rId26"/>
    <p:sldId id="295" r:id="rId27"/>
    <p:sldId id="283" r:id="rId28"/>
    <p:sldId id="302" r:id="rId29"/>
    <p:sldId id="293" r:id="rId30"/>
    <p:sldId id="296" r:id="rId31"/>
    <p:sldId id="312" r:id="rId32"/>
    <p:sldId id="311" r:id="rId33"/>
    <p:sldId id="326" r:id="rId34"/>
    <p:sldId id="306" r:id="rId35"/>
    <p:sldId id="313" r:id="rId36"/>
    <p:sldId id="332" r:id="rId37"/>
    <p:sldId id="314" r:id="rId38"/>
    <p:sldId id="315" r:id="rId39"/>
    <p:sldId id="316" r:id="rId40"/>
    <p:sldId id="317" r:id="rId41"/>
    <p:sldId id="307" r:id="rId42"/>
    <p:sldId id="327" r:id="rId43"/>
    <p:sldId id="303" r:id="rId44"/>
    <p:sldId id="299" r:id="rId45"/>
    <p:sldId id="301" r:id="rId46"/>
    <p:sldId id="300" r:id="rId47"/>
    <p:sldId id="308" r:id="rId48"/>
    <p:sldId id="325" r:id="rId49"/>
    <p:sldId id="309" r:id="rId50"/>
    <p:sldId id="328" r:id="rId51"/>
    <p:sldId id="329" r:id="rId52"/>
    <p:sldId id="330" r:id="rId53"/>
    <p:sldId id="310" r:id="rId54"/>
    <p:sldId id="331" r:id="rId55"/>
    <p:sldId id="322" r:id="rId56"/>
    <p:sldId id="323" r:id="rId57"/>
    <p:sldId id="324" r:id="rId58"/>
    <p:sldId id="291" r:id="rId59"/>
    <p:sldId id="284" r:id="rId60"/>
    <p:sldId id="275" r:id="rId61"/>
    <p:sldId id="282" r:id="rId62"/>
    <p:sldId id="290" r:id="rId63"/>
    <p:sldId id="292" r:id="rId64"/>
    <p:sldId id="289" r:id="rId65"/>
    <p:sldId id="266" r:id="rId66"/>
    <p:sldId id="278" r:id="rId67"/>
    <p:sldId id="279" r:id="rId68"/>
    <p:sldId id="280" r:id="rId69"/>
    <p:sldId id="281" r:id="rId70"/>
    <p:sldId id="286" r:id="rId71"/>
    <p:sldId id="265"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8"/>
    <p:restoredTop sz="79155"/>
  </p:normalViewPr>
  <p:slideViewPr>
    <p:cSldViewPr snapToGrid="0" snapToObjects="1">
      <p:cViewPr varScale="1">
        <p:scale>
          <a:sx n="70" d="100"/>
          <a:sy n="70" d="100"/>
        </p:scale>
        <p:origin x="6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87F025-942B-AF4D-9B07-447C1663DB1E}" type="doc">
      <dgm:prSet loTypeId="urn:microsoft.com/office/officeart/2005/8/layout/hList6" loCatId="" qsTypeId="urn:microsoft.com/office/officeart/2005/8/quickstyle/simple1" qsCatId="simple" csTypeId="urn:microsoft.com/office/officeart/2005/8/colors/colorful1" csCatId="colorful" phldr="1"/>
      <dgm:spPr/>
      <dgm:t>
        <a:bodyPr/>
        <a:lstStyle/>
        <a:p>
          <a:endParaRPr lang="en-US"/>
        </a:p>
      </dgm:t>
    </dgm:pt>
    <dgm:pt modelId="{AB0841B0-9282-6C4E-93E5-77375D6BE1AB}">
      <dgm:prSet phldrT="[Text]"/>
      <dgm:spPr/>
      <dgm:t>
        <a:bodyPr/>
        <a:lstStyle/>
        <a:p>
          <a:r>
            <a:rPr lang="en-US" dirty="0"/>
            <a:t>Moral theory</a:t>
          </a:r>
        </a:p>
      </dgm:t>
    </dgm:pt>
    <dgm:pt modelId="{BB883E0E-8BB9-8F42-93A1-CD0B5A8BE930}" type="parTrans" cxnId="{C81119F0-29C1-CF47-9082-EA784963B34A}">
      <dgm:prSet/>
      <dgm:spPr/>
      <dgm:t>
        <a:bodyPr/>
        <a:lstStyle/>
        <a:p>
          <a:endParaRPr lang="en-US"/>
        </a:p>
      </dgm:t>
    </dgm:pt>
    <dgm:pt modelId="{B1E96D36-A4A6-C741-AF85-CAB228D155E4}" type="sibTrans" cxnId="{C81119F0-29C1-CF47-9082-EA784963B34A}">
      <dgm:prSet/>
      <dgm:spPr/>
      <dgm:t>
        <a:bodyPr/>
        <a:lstStyle/>
        <a:p>
          <a:endParaRPr lang="en-US"/>
        </a:p>
      </dgm:t>
    </dgm:pt>
    <dgm:pt modelId="{14EA5981-71CC-0F42-8DA5-6186D5F21A0B}">
      <dgm:prSet phldrT="[Text]"/>
      <dgm:spPr/>
      <dgm:t>
        <a:bodyPr/>
        <a:lstStyle/>
        <a:p>
          <a:r>
            <a:rPr lang="en-US" dirty="0"/>
            <a:t>Abstract guide for assessing right/wrong, good/bad</a:t>
          </a:r>
        </a:p>
      </dgm:t>
    </dgm:pt>
    <dgm:pt modelId="{555A8A4E-2AA7-3446-821B-3FB641A27FF2}" type="parTrans" cxnId="{018C9E53-2330-7543-A67C-2A5EE746CEC5}">
      <dgm:prSet/>
      <dgm:spPr/>
      <dgm:t>
        <a:bodyPr/>
        <a:lstStyle/>
        <a:p>
          <a:endParaRPr lang="en-US"/>
        </a:p>
      </dgm:t>
    </dgm:pt>
    <dgm:pt modelId="{76013230-C2EA-0643-BC84-D3AAF183BB83}" type="sibTrans" cxnId="{018C9E53-2330-7543-A67C-2A5EE746CEC5}">
      <dgm:prSet/>
      <dgm:spPr/>
      <dgm:t>
        <a:bodyPr/>
        <a:lstStyle/>
        <a:p>
          <a:endParaRPr lang="en-US"/>
        </a:p>
      </dgm:t>
    </dgm:pt>
    <dgm:pt modelId="{7E7D20F7-126D-F94B-9E58-50FE8CCF4A57}">
      <dgm:prSet phldrT="[Text]"/>
      <dgm:spPr/>
      <dgm:t>
        <a:bodyPr/>
        <a:lstStyle/>
        <a:p>
          <a:r>
            <a:rPr lang="en-US" dirty="0"/>
            <a:t>Revisable - seek reflective equilibrium between theory,  intuitions, and considered moral judgments</a:t>
          </a:r>
        </a:p>
      </dgm:t>
    </dgm:pt>
    <dgm:pt modelId="{0E1F53BB-C1F5-0348-A8E2-9E9E8BB67857}" type="parTrans" cxnId="{56534F95-CA4D-0F44-B689-95747084D6DD}">
      <dgm:prSet/>
      <dgm:spPr/>
      <dgm:t>
        <a:bodyPr/>
        <a:lstStyle/>
        <a:p>
          <a:endParaRPr lang="en-US"/>
        </a:p>
      </dgm:t>
    </dgm:pt>
    <dgm:pt modelId="{1FAD8E25-776F-7240-87EE-41B9033E7754}" type="sibTrans" cxnId="{56534F95-CA4D-0F44-B689-95747084D6DD}">
      <dgm:prSet/>
      <dgm:spPr/>
      <dgm:t>
        <a:bodyPr/>
        <a:lstStyle/>
        <a:p>
          <a:endParaRPr lang="en-US"/>
        </a:p>
      </dgm:t>
    </dgm:pt>
    <dgm:pt modelId="{0C7B327C-D125-A24C-AA58-481782005029}">
      <dgm:prSet phldrT="[Text]"/>
      <dgm:spPr/>
      <dgm:t>
        <a:bodyPr/>
        <a:lstStyle/>
        <a:p>
          <a:r>
            <a:rPr lang="en-US" dirty="0"/>
            <a:t>Principles</a:t>
          </a:r>
        </a:p>
      </dgm:t>
    </dgm:pt>
    <dgm:pt modelId="{65228449-9241-094E-B819-EBE6556A9286}" type="parTrans" cxnId="{37893E35-EB53-9C4B-8BC9-A8B112348154}">
      <dgm:prSet/>
      <dgm:spPr/>
      <dgm:t>
        <a:bodyPr/>
        <a:lstStyle/>
        <a:p>
          <a:endParaRPr lang="en-US"/>
        </a:p>
      </dgm:t>
    </dgm:pt>
    <dgm:pt modelId="{4F21689A-F527-844E-A20B-5E8DED30B8ED}" type="sibTrans" cxnId="{37893E35-EB53-9C4B-8BC9-A8B112348154}">
      <dgm:prSet/>
      <dgm:spPr/>
      <dgm:t>
        <a:bodyPr/>
        <a:lstStyle/>
        <a:p>
          <a:endParaRPr lang="en-US"/>
        </a:p>
      </dgm:t>
    </dgm:pt>
    <dgm:pt modelId="{E883DCCA-2957-7F40-926E-C61163FBC649}">
      <dgm:prSet phldrT="[Text]"/>
      <dgm:spPr/>
      <dgm:t>
        <a:bodyPr/>
        <a:lstStyle/>
        <a:p>
          <a:r>
            <a:rPr lang="en-US" dirty="0"/>
            <a:t>Derived from theories and intuitions</a:t>
          </a:r>
        </a:p>
      </dgm:t>
    </dgm:pt>
    <dgm:pt modelId="{2E266CD2-8096-3E43-A3EC-9A6893578409}" type="parTrans" cxnId="{9D69DBC5-D9D8-4047-920C-3FFF94BED196}">
      <dgm:prSet/>
      <dgm:spPr/>
      <dgm:t>
        <a:bodyPr/>
        <a:lstStyle/>
        <a:p>
          <a:endParaRPr lang="en-US"/>
        </a:p>
      </dgm:t>
    </dgm:pt>
    <dgm:pt modelId="{0F80281A-21B9-FB4C-8DA2-0233C45FFE0F}" type="sibTrans" cxnId="{9D69DBC5-D9D8-4047-920C-3FFF94BED196}">
      <dgm:prSet/>
      <dgm:spPr/>
      <dgm:t>
        <a:bodyPr/>
        <a:lstStyle/>
        <a:p>
          <a:endParaRPr lang="en-US"/>
        </a:p>
      </dgm:t>
    </dgm:pt>
    <dgm:pt modelId="{CBFB946B-0D4E-8041-9208-A2CC88CC66EA}">
      <dgm:prSet phldrT="[Text]"/>
      <dgm:spPr/>
      <dgm:t>
        <a:bodyPr/>
        <a:lstStyle/>
        <a:p>
          <a:r>
            <a:rPr lang="en-US" dirty="0"/>
            <a:t>Less abstract than theories, capable of guiding decision-making</a:t>
          </a:r>
        </a:p>
      </dgm:t>
    </dgm:pt>
    <dgm:pt modelId="{61DE0AE9-B7A4-2D4A-948E-B129401A25E9}" type="parTrans" cxnId="{FCDD2808-033F-DE45-9B9B-E155822D39A7}">
      <dgm:prSet/>
      <dgm:spPr/>
      <dgm:t>
        <a:bodyPr/>
        <a:lstStyle/>
        <a:p>
          <a:endParaRPr lang="en-US"/>
        </a:p>
      </dgm:t>
    </dgm:pt>
    <dgm:pt modelId="{18F62676-480E-7444-8204-4C5C515D6EF4}" type="sibTrans" cxnId="{FCDD2808-033F-DE45-9B9B-E155822D39A7}">
      <dgm:prSet/>
      <dgm:spPr/>
      <dgm:t>
        <a:bodyPr/>
        <a:lstStyle/>
        <a:p>
          <a:endParaRPr lang="en-US"/>
        </a:p>
      </dgm:t>
    </dgm:pt>
    <dgm:pt modelId="{78B10D0A-04EA-8D4C-A502-0A89C0EFEED1}">
      <dgm:prSet phldrT="[Text]"/>
      <dgm:spPr/>
      <dgm:t>
        <a:bodyPr/>
        <a:lstStyle/>
        <a:p>
          <a:r>
            <a:rPr lang="en-US" dirty="0"/>
            <a:t>Applications</a:t>
          </a:r>
        </a:p>
        <a:p>
          <a:r>
            <a:rPr lang="en-US" dirty="0"/>
            <a:t>of principle</a:t>
          </a:r>
        </a:p>
        <a:p>
          <a:r>
            <a:rPr lang="en-US" dirty="0"/>
            <a:t>to concrete cases</a:t>
          </a:r>
        </a:p>
      </dgm:t>
    </dgm:pt>
    <dgm:pt modelId="{90EC5A23-B648-F842-B6D5-E03FC94577D7}" type="parTrans" cxnId="{370566CB-F3C8-714C-AF59-FEAFD314BD4F}">
      <dgm:prSet/>
      <dgm:spPr/>
      <dgm:t>
        <a:bodyPr/>
        <a:lstStyle/>
        <a:p>
          <a:endParaRPr lang="en-US"/>
        </a:p>
      </dgm:t>
    </dgm:pt>
    <dgm:pt modelId="{CFC121C9-96F0-6840-BE5E-90152D177F1B}" type="sibTrans" cxnId="{370566CB-F3C8-714C-AF59-FEAFD314BD4F}">
      <dgm:prSet/>
      <dgm:spPr/>
      <dgm:t>
        <a:bodyPr/>
        <a:lstStyle/>
        <a:p>
          <a:endParaRPr lang="en-US"/>
        </a:p>
      </dgm:t>
    </dgm:pt>
    <dgm:pt modelId="{E8D52AC6-40C3-394C-96B4-2C4A7AA51A89}">
      <dgm:prSet phldrT="[Text]"/>
      <dgm:spPr/>
      <dgm:t>
        <a:bodyPr/>
        <a:lstStyle/>
        <a:p>
          <a:r>
            <a:rPr lang="en-US" dirty="0"/>
            <a:t>Guides action/decision-making</a:t>
          </a:r>
        </a:p>
      </dgm:t>
    </dgm:pt>
    <dgm:pt modelId="{1D68B473-ABED-6845-9431-7C8918320542}" type="parTrans" cxnId="{4EB48CF8-B3D1-3049-9792-FAC6A9FB9D94}">
      <dgm:prSet/>
      <dgm:spPr/>
      <dgm:t>
        <a:bodyPr/>
        <a:lstStyle/>
        <a:p>
          <a:endParaRPr lang="en-US"/>
        </a:p>
      </dgm:t>
    </dgm:pt>
    <dgm:pt modelId="{D1C11A5A-13B4-FD47-BFC8-6F41963548A2}" type="sibTrans" cxnId="{4EB48CF8-B3D1-3049-9792-FAC6A9FB9D94}">
      <dgm:prSet/>
      <dgm:spPr/>
      <dgm:t>
        <a:bodyPr/>
        <a:lstStyle/>
        <a:p>
          <a:endParaRPr lang="en-US"/>
        </a:p>
      </dgm:t>
    </dgm:pt>
    <dgm:pt modelId="{42FB1C97-A8CC-9D42-86CD-12751F39F734}">
      <dgm:prSet phldrT="[Text]"/>
      <dgm:spPr/>
      <dgm:t>
        <a:bodyPr/>
        <a:lstStyle/>
        <a:p>
          <a:r>
            <a:rPr lang="en-US" dirty="0"/>
            <a:t>Probes  intuition via case examples and thought experiments (e.g., trolley problem) </a:t>
          </a:r>
        </a:p>
      </dgm:t>
    </dgm:pt>
    <dgm:pt modelId="{DCA7784A-A669-9444-A791-89BE8240D088}" type="parTrans" cxnId="{8AD0BCB6-CD0D-0148-8A16-07A669ECA98C}">
      <dgm:prSet/>
      <dgm:spPr/>
      <dgm:t>
        <a:bodyPr/>
        <a:lstStyle/>
        <a:p>
          <a:endParaRPr lang="en-US"/>
        </a:p>
      </dgm:t>
    </dgm:pt>
    <dgm:pt modelId="{84F42522-9AE4-5F4F-A67F-FE1F46A716A9}" type="sibTrans" cxnId="{8AD0BCB6-CD0D-0148-8A16-07A669ECA98C}">
      <dgm:prSet/>
      <dgm:spPr/>
      <dgm:t>
        <a:bodyPr/>
        <a:lstStyle/>
        <a:p>
          <a:endParaRPr lang="en-US"/>
        </a:p>
      </dgm:t>
    </dgm:pt>
    <dgm:pt modelId="{A84756A3-061A-434A-8E8C-2CFCEFECFC74}" type="pres">
      <dgm:prSet presAssocID="{2B87F025-942B-AF4D-9B07-447C1663DB1E}" presName="Name0" presStyleCnt="0">
        <dgm:presLayoutVars>
          <dgm:dir/>
          <dgm:resizeHandles val="exact"/>
        </dgm:presLayoutVars>
      </dgm:prSet>
      <dgm:spPr/>
    </dgm:pt>
    <dgm:pt modelId="{AA641B43-D432-D444-9FAE-932CD1A32F1C}" type="pres">
      <dgm:prSet presAssocID="{AB0841B0-9282-6C4E-93E5-77375D6BE1AB}" presName="node" presStyleLbl="node1" presStyleIdx="0" presStyleCnt="3">
        <dgm:presLayoutVars>
          <dgm:bulletEnabled val="1"/>
        </dgm:presLayoutVars>
      </dgm:prSet>
      <dgm:spPr/>
    </dgm:pt>
    <dgm:pt modelId="{208CB759-8C99-6A41-BA7A-28B5CA9EC0CB}" type="pres">
      <dgm:prSet presAssocID="{B1E96D36-A4A6-C741-AF85-CAB228D155E4}" presName="sibTrans" presStyleCnt="0"/>
      <dgm:spPr/>
    </dgm:pt>
    <dgm:pt modelId="{ADDA8512-3D3D-F34C-A01B-F1FFC08C31CB}" type="pres">
      <dgm:prSet presAssocID="{0C7B327C-D125-A24C-AA58-481782005029}" presName="node" presStyleLbl="node1" presStyleIdx="1" presStyleCnt="3">
        <dgm:presLayoutVars>
          <dgm:bulletEnabled val="1"/>
        </dgm:presLayoutVars>
      </dgm:prSet>
      <dgm:spPr/>
    </dgm:pt>
    <dgm:pt modelId="{B481B0A1-0173-F249-B163-9CB2A89D9C9E}" type="pres">
      <dgm:prSet presAssocID="{4F21689A-F527-844E-A20B-5E8DED30B8ED}" presName="sibTrans" presStyleCnt="0"/>
      <dgm:spPr/>
    </dgm:pt>
    <dgm:pt modelId="{95786EAA-6A76-704F-A6EC-012B081FDC07}" type="pres">
      <dgm:prSet presAssocID="{78B10D0A-04EA-8D4C-A502-0A89C0EFEED1}" presName="node" presStyleLbl="node1" presStyleIdx="2" presStyleCnt="3">
        <dgm:presLayoutVars>
          <dgm:bulletEnabled val="1"/>
        </dgm:presLayoutVars>
      </dgm:prSet>
      <dgm:spPr/>
    </dgm:pt>
  </dgm:ptLst>
  <dgm:cxnLst>
    <dgm:cxn modelId="{E2BEE603-6FD6-1447-AE64-4ED906EE236E}" type="presOf" srcId="{7E7D20F7-126D-F94B-9E58-50FE8CCF4A57}" destId="{AA641B43-D432-D444-9FAE-932CD1A32F1C}" srcOrd="0" destOrd="2" presId="urn:microsoft.com/office/officeart/2005/8/layout/hList6"/>
    <dgm:cxn modelId="{FCDD2808-033F-DE45-9B9B-E155822D39A7}" srcId="{0C7B327C-D125-A24C-AA58-481782005029}" destId="{CBFB946B-0D4E-8041-9208-A2CC88CC66EA}" srcOrd="1" destOrd="0" parTransId="{61DE0AE9-B7A4-2D4A-948E-B129401A25E9}" sibTransId="{18F62676-480E-7444-8204-4C5C515D6EF4}"/>
    <dgm:cxn modelId="{F2719134-8362-9F4B-A5DE-47511483519A}" type="presOf" srcId="{E883DCCA-2957-7F40-926E-C61163FBC649}" destId="{ADDA8512-3D3D-F34C-A01B-F1FFC08C31CB}" srcOrd="0" destOrd="1" presId="urn:microsoft.com/office/officeart/2005/8/layout/hList6"/>
    <dgm:cxn modelId="{37893E35-EB53-9C4B-8BC9-A8B112348154}" srcId="{2B87F025-942B-AF4D-9B07-447C1663DB1E}" destId="{0C7B327C-D125-A24C-AA58-481782005029}" srcOrd="1" destOrd="0" parTransId="{65228449-9241-094E-B819-EBE6556A9286}" sibTransId="{4F21689A-F527-844E-A20B-5E8DED30B8ED}"/>
    <dgm:cxn modelId="{BC82593C-CFBA-244D-A552-50F0E81DA660}" type="presOf" srcId="{0C7B327C-D125-A24C-AA58-481782005029}" destId="{ADDA8512-3D3D-F34C-A01B-F1FFC08C31CB}" srcOrd="0" destOrd="0" presId="urn:microsoft.com/office/officeart/2005/8/layout/hList6"/>
    <dgm:cxn modelId="{C97F783F-15B4-CC44-AE53-B7AD1796B147}" type="presOf" srcId="{E8D52AC6-40C3-394C-96B4-2C4A7AA51A89}" destId="{95786EAA-6A76-704F-A6EC-012B081FDC07}" srcOrd="0" destOrd="1" presId="urn:microsoft.com/office/officeart/2005/8/layout/hList6"/>
    <dgm:cxn modelId="{6E05E141-FC79-4B41-904A-03E4AC664957}" type="presOf" srcId="{CBFB946B-0D4E-8041-9208-A2CC88CC66EA}" destId="{ADDA8512-3D3D-F34C-A01B-F1FFC08C31CB}" srcOrd="0" destOrd="2" presId="urn:microsoft.com/office/officeart/2005/8/layout/hList6"/>
    <dgm:cxn modelId="{D5F3CC65-96B3-724B-906C-3C318288EA9A}" type="presOf" srcId="{78B10D0A-04EA-8D4C-A502-0A89C0EFEED1}" destId="{95786EAA-6A76-704F-A6EC-012B081FDC07}" srcOrd="0" destOrd="0" presId="urn:microsoft.com/office/officeart/2005/8/layout/hList6"/>
    <dgm:cxn modelId="{018C9E53-2330-7543-A67C-2A5EE746CEC5}" srcId="{AB0841B0-9282-6C4E-93E5-77375D6BE1AB}" destId="{14EA5981-71CC-0F42-8DA5-6186D5F21A0B}" srcOrd="0" destOrd="0" parTransId="{555A8A4E-2AA7-3446-821B-3FB641A27FF2}" sibTransId="{76013230-C2EA-0643-BC84-D3AAF183BB83}"/>
    <dgm:cxn modelId="{A9E68875-CE13-6D44-BDBF-1641A2DB9AEF}" type="presOf" srcId="{14EA5981-71CC-0F42-8DA5-6186D5F21A0B}" destId="{AA641B43-D432-D444-9FAE-932CD1A32F1C}" srcOrd="0" destOrd="1" presId="urn:microsoft.com/office/officeart/2005/8/layout/hList6"/>
    <dgm:cxn modelId="{5AE3F990-CF49-DD43-9E04-3FDA87F9D0F0}" type="presOf" srcId="{42FB1C97-A8CC-9D42-86CD-12751F39F734}" destId="{95786EAA-6A76-704F-A6EC-012B081FDC07}" srcOrd="0" destOrd="2" presId="urn:microsoft.com/office/officeart/2005/8/layout/hList6"/>
    <dgm:cxn modelId="{56534F95-CA4D-0F44-B689-95747084D6DD}" srcId="{AB0841B0-9282-6C4E-93E5-77375D6BE1AB}" destId="{7E7D20F7-126D-F94B-9E58-50FE8CCF4A57}" srcOrd="1" destOrd="0" parTransId="{0E1F53BB-C1F5-0348-A8E2-9E9E8BB67857}" sibTransId="{1FAD8E25-776F-7240-87EE-41B9033E7754}"/>
    <dgm:cxn modelId="{CC9A8DAB-28DF-A14B-87F9-FBC842D8B9AC}" type="presOf" srcId="{AB0841B0-9282-6C4E-93E5-77375D6BE1AB}" destId="{AA641B43-D432-D444-9FAE-932CD1A32F1C}" srcOrd="0" destOrd="0" presId="urn:microsoft.com/office/officeart/2005/8/layout/hList6"/>
    <dgm:cxn modelId="{8AD0BCB6-CD0D-0148-8A16-07A669ECA98C}" srcId="{78B10D0A-04EA-8D4C-A502-0A89C0EFEED1}" destId="{42FB1C97-A8CC-9D42-86CD-12751F39F734}" srcOrd="1" destOrd="0" parTransId="{DCA7784A-A669-9444-A791-89BE8240D088}" sibTransId="{84F42522-9AE4-5F4F-A67F-FE1F46A716A9}"/>
    <dgm:cxn modelId="{D5579AB9-549A-EB43-A873-4B00C41F0F00}" type="presOf" srcId="{2B87F025-942B-AF4D-9B07-447C1663DB1E}" destId="{A84756A3-061A-434A-8E8C-2CFCEFECFC74}" srcOrd="0" destOrd="0" presId="urn:microsoft.com/office/officeart/2005/8/layout/hList6"/>
    <dgm:cxn modelId="{9D69DBC5-D9D8-4047-920C-3FFF94BED196}" srcId="{0C7B327C-D125-A24C-AA58-481782005029}" destId="{E883DCCA-2957-7F40-926E-C61163FBC649}" srcOrd="0" destOrd="0" parTransId="{2E266CD2-8096-3E43-A3EC-9A6893578409}" sibTransId="{0F80281A-21B9-FB4C-8DA2-0233C45FFE0F}"/>
    <dgm:cxn modelId="{370566CB-F3C8-714C-AF59-FEAFD314BD4F}" srcId="{2B87F025-942B-AF4D-9B07-447C1663DB1E}" destId="{78B10D0A-04EA-8D4C-A502-0A89C0EFEED1}" srcOrd="2" destOrd="0" parTransId="{90EC5A23-B648-F842-B6D5-E03FC94577D7}" sibTransId="{CFC121C9-96F0-6840-BE5E-90152D177F1B}"/>
    <dgm:cxn modelId="{C81119F0-29C1-CF47-9082-EA784963B34A}" srcId="{2B87F025-942B-AF4D-9B07-447C1663DB1E}" destId="{AB0841B0-9282-6C4E-93E5-77375D6BE1AB}" srcOrd="0" destOrd="0" parTransId="{BB883E0E-8BB9-8F42-93A1-CD0B5A8BE930}" sibTransId="{B1E96D36-A4A6-C741-AF85-CAB228D155E4}"/>
    <dgm:cxn modelId="{4EB48CF8-B3D1-3049-9792-FAC6A9FB9D94}" srcId="{78B10D0A-04EA-8D4C-A502-0A89C0EFEED1}" destId="{E8D52AC6-40C3-394C-96B4-2C4A7AA51A89}" srcOrd="0" destOrd="0" parTransId="{1D68B473-ABED-6845-9431-7C8918320542}" sibTransId="{D1C11A5A-13B4-FD47-BFC8-6F41963548A2}"/>
    <dgm:cxn modelId="{0CC14373-1C77-714A-9E5B-E421E68E984F}" type="presParOf" srcId="{A84756A3-061A-434A-8E8C-2CFCEFECFC74}" destId="{AA641B43-D432-D444-9FAE-932CD1A32F1C}" srcOrd="0" destOrd="0" presId="urn:microsoft.com/office/officeart/2005/8/layout/hList6"/>
    <dgm:cxn modelId="{329CEEDB-9D96-F64A-982A-D36F4825FF73}" type="presParOf" srcId="{A84756A3-061A-434A-8E8C-2CFCEFECFC74}" destId="{208CB759-8C99-6A41-BA7A-28B5CA9EC0CB}" srcOrd="1" destOrd="0" presId="urn:microsoft.com/office/officeart/2005/8/layout/hList6"/>
    <dgm:cxn modelId="{857836DB-409A-BB49-B1D6-0B4D2269DA7D}" type="presParOf" srcId="{A84756A3-061A-434A-8E8C-2CFCEFECFC74}" destId="{ADDA8512-3D3D-F34C-A01B-F1FFC08C31CB}" srcOrd="2" destOrd="0" presId="urn:microsoft.com/office/officeart/2005/8/layout/hList6"/>
    <dgm:cxn modelId="{D8AAD448-1B83-FE4A-95C0-F535DDB3F8C5}" type="presParOf" srcId="{A84756A3-061A-434A-8E8C-2CFCEFECFC74}" destId="{B481B0A1-0173-F249-B163-9CB2A89D9C9E}" srcOrd="3" destOrd="0" presId="urn:microsoft.com/office/officeart/2005/8/layout/hList6"/>
    <dgm:cxn modelId="{DB74E44D-488E-8644-86C3-08BF47D72515}" type="presParOf" srcId="{A84756A3-061A-434A-8E8C-2CFCEFECFC74}" destId="{95786EAA-6A76-704F-A6EC-012B081FDC07}"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8B0A54-866C-45C3-82B9-07993859C7F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2C58D6C0-F74A-4355-B26D-6CC1FC405B5E}">
      <dgm:prSet/>
      <dgm:spPr/>
      <dgm:t>
        <a:bodyPr/>
        <a:lstStyle/>
        <a:p>
          <a:pPr>
            <a:lnSpc>
              <a:spcPct val="100000"/>
            </a:lnSpc>
          </a:pPr>
          <a:r>
            <a:rPr lang="en-US"/>
            <a:t>To make AI technologies broadly available and accessible to everyone or give everyone the resources to use/develop AI tech for themselves</a:t>
          </a:r>
        </a:p>
      </dgm:t>
    </dgm:pt>
    <dgm:pt modelId="{08A02ABE-7AD2-4A7A-AE86-6633EA57CE26}" type="parTrans" cxnId="{AEC0716A-4EAB-45D1-9678-25947374E18C}">
      <dgm:prSet/>
      <dgm:spPr/>
      <dgm:t>
        <a:bodyPr/>
        <a:lstStyle/>
        <a:p>
          <a:endParaRPr lang="en-US"/>
        </a:p>
      </dgm:t>
    </dgm:pt>
    <dgm:pt modelId="{17964BF0-5C49-49E0-BE54-B801AC46690B}" type="sibTrans" cxnId="{AEC0716A-4EAB-45D1-9678-25947374E18C}">
      <dgm:prSet/>
      <dgm:spPr/>
      <dgm:t>
        <a:bodyPr/>
        <a:lstStyle/>
        <a:p>
          <a:endParaRPr lang="en-US"/>
        </a:p>
      </dgm:t>
    </dgm:pt>
    <dgm:pt modelId="{0E6C1B4F-3484-413B-ABB9-6778B0EF07F1}">
      <dgm:prSet/>
      <dgm:spPr/>
      <dgm:t>
        <a:bodyPr/>
        <a:lstStyle/>
        <a:p>
          <a:pPr>
            <a:lnSpc>
              <a:spcPct val="100000"/>
            </a:lnSpc>
          </a:pPr>
          <a:r>
            <a:rPr lang="en-US" dirty="0"/>
            <a:t>To ensure that AI technologies are governed democratically. </a:t>
          </a:r>
        </a:p>
      </dgm:t>
    </dgm:pt>
    <dgm:pt modelId="{C2483641-C727-49B8-8986-1BFE25AA8905}" type="parTrans" cxnId="{B05AA37E-395F-4217-B332-C2E941B1121D}">
      <dgm:prSet/>
      <dgm:spPr/>
      <dgm:t>
        <a:bodyPr/>
        <a:lstStyle/>
        <a:p>
          <a:endParaRPr lang="en-US"/>
        </a:p>
      </dgm:t>
    </dgm:pt>
    <dgm:pt modelId="{CD7031D3-B8C4-4B9A-A3B5-89833004D34A}" type="sibTrans" cxnId="{B05AA37E-395F-4217-B332-C2E941B1121D}">
      <dgm:prSet/>
      <dgm:spPr/>
      <dgm:t>
        <a:bodyPr/>
        <a:lstStyle/>
        <a:p>
          <a:endParaRPr lang="en-US"/>
        </a:p>
      </dgm:t>
    </dgm:pt>
    <dgm:pt modelId="{6035A0FD-AD0C-1A41-A60E-D6AAFD4872FA}" type="pres">
      <dgm:prSet presAssocID="{8A8B0A54-866C-45C3-82B9-07993859C7FC}" presName="vert0" presStyleCnt="0">
        <dgm:presLayoutVars>
          <dgm:dir/>
          <dgm:animOne val="branch"/>
          <dgm:animLvl val="lvl"/>
        </dgm:presLayoutVars>
      </dgm:prSet>
      <dgm:spPr/>
    </dgm:pt>
    <dgm:pt modelId="{9707D0D7-639E-334B-9E1F-2121A528CA07}" type="pres">
      <dgm:prSet presAssocID="{2C58D6C0-F74A-4355-B26D-6CC1FC405B5E}" presName="thickLine" presStyleLbl="alignNode1" presStyleIdx="0" presStyleCnt="2"/>
      <dgm:spPr/>
    </dgm:pt>
    <dgm:pt modelId="{2FC4503C-2EA3-1E41-BA3D-4377A8809788}" type="pres">
      <dgm:prSet presAssocID="{2C58D6C0-F74A-4355-B26D-6CC1FC405B5E}" presName="horz1" presStyleCnt="0"/>
      <dgm:spPr/>
    </dgm:pt>
    <dgm:pt modelId="{985E115D-B5B9-2844-97C8-FB55570E0BF2}" type="pres">
      <dgm:prSet presAssocID="{2C58D6C0-F74A-4355-B26D-6CC1FC405B5E}" presName="tx1" presStyleLbl="revTx" presStyleIdx="0" presStyleCnt="2"/>
      <dgm:spPr/>
    </dgm:pt>
    <dgm:pt modelId="{9B4201E4-82E4-EB44-B4B3-C08210FF82B1}" type="pres">
      <dgm:prSet presAssocID="{2C58D6C0-F74A-4355-B26D-6CC1FC405B5E}" presName="vert1" presStyleCnt="0"/>
      <dgm:spPr/>
    </dgm:pt>
    <dgm:pt modelId="{CBDA65E9-6679-EE4D-BB6A-95CC53287C7C}" type="pres">
      <dgm:prSet presAssocID="{0E6C1B4F-3484-413B-ABB9-6778B0EF07F1}" presName="thickLine" presStyleLbl="alignNode1" presStyleIdx="1" presStyleCnt="2"/>
      <dgm:spPr/>
    </dgm:pt>
    <dgm:pt modelId="{13249AFF-740F-E14D-9517-5C5477B08E3C}" type="pres">
      <dgm:prSet presAssocID="{0E6C1B4F-3484-413B-ABB9-6778B0EF07F1}" presName="horz1" presStyleCnt="0"/>
      <dgm:spPr/>
    </dgm:pt>
    <dgm:pt modelId="{94D517FD-0C48-1B42-B54B-86F045928F92}" type="pres">
      <dgm:prSet presAssocID="{0E6C1B4F-3484-413B-ABB9-6778B0EF07F1}" presName="tx1" presStyleLbl="revTx" presStyleIdx="1" presStyleCnt="2"/>
      <dgm:spPr/>
    </dgm:pt>
    <dgm:pt modelId="{0DD78DC9-8124-0141-9D70-F0CAA8A46A18}" type="pres">
      <dgm:prSet presAssocID="{0E6C1B4F-3484-413B-ABB9-6778B0EF07F1}" presName="vert1" presStyleCnt="0"/>
      <dgm:spPr/>
    </dgm:pt>
  </dgm:ptLst>
  <dgm:cxnLst>
    <dgm:cxn modelId="{12F85233-7B4C-7C4A-9BC1-34530EBF80FD}" type="presOf" srcId="{2C58D6C0-F74A-4355-B26D-6CC1FC405B5E}" destId="{985E115D-B5B9-2844-97C8-FB55570E0BF2}" srcOrd="0" destOrd="0" presId="urn:microsoft.com/office/officeart/2008/layout/LinedList"/>
    <dgm:cxn modelId="{AEC0716A-4EAB-45D1-9678-25947374E18C}" srcId="{8A8B0A54-866C-45C3-82B9-07993859C7FC}" destId="{2C58D6C0-F74A-4355-B26D-6CC1FC405B5E}" srcOrd="0" destOrd="0" parTransId="{08A02ABE-7AD2-4A7A-AE86-6633EA57CE26}" sibTransId="{17964BF0-5C49-49E0-BE54-B801AC46690B}"/>
    <dgm:cxn modelId="{B05AA37E-395F-4217-B332-C2E941B1121D}" srcId="{8A8B0A54-866C-45C3-82B9-07993859C7FC}" destId="{0E6C1B4F-3484-413B-ABB9-6778B0EF07F1}" srcOrd="1" destOrd="0" parTransId="{C2483641-C727-49B8-8986-1BFE25AA8905}" sibTransId="{CD7031D3-B8C4-4B9A-A3B5-89833004D34A}"/>
    <dgm:cxn modelId="{17881490-0046-2D4F-9F17-25A5F694DB47}" type="presOf" srcId="{8A8B0A54-866C-45C3-82B9-07993859C7FC}" destId="{6035A0FD-AD0C-1A41-A60E-D6AAFD4872FA}" srcOrd="0" destOrd="0" presId="urn:microsoft.com/office/officeart/2008/layout/LinedList"/>
    <dgm:cxn modelId="{F4853DD5-3E02-E54C-8E7C-BEF9C52A0CF0}" type="presOf" srcId="{0E6C1B4F-3484-413B-ABB9-6778B0EF07F1}" destId="{94D517FD-0C48-1B42-B54B-86F045928F92}" srcOrd="0" destOrd="0" presId="urn:microsoft.com/office/officeart/2008/layout/LinedList"/>
    <dgm:cxn modelId="{A8A3FCAF-757D-7E40-B0C7-6789F2B72550}" type="presParOf" srcId="{6035A0FD-AD0C-1A41-A60E-D6AAFD4872FA}" destId="{9707D0D7-639E-334B-9E1F-2121A528CA07}" srcOrd="0" destOrd="0" presId="urn:microsoft.com/office/officeart/2008/layout/LinedList"/>
    <dgm:cxn modelId="{31167BF1-18D0-8A48-B272-A3BFF4550BEB}" type="presParOf" srcId="{6035A0FD-AD0C-1A41-A60E-D6AAFD4872FA}" destId="{2FC4503C-2EA3-1E41-BA3D-4377A8809788}" srcOrd="1" destOrd="0" presId="urn:microsoft.com/office/officeart/2008/layout/LinedList"/>
    <dgm:cxn modelId="{CF8EB8AA-8B74-3140-B823-609650EE723B}" type="presParOf" srcId="{2FC4503C-2EA3-1E41-BA3D-4377A8809788}" destId="{985E115D-B5B9-2844-97C8-FB55570E0BF2}" srcOrd="0" destOrd="0" presId="urn:microsoft.com/office/officeart/2008/layout/LinedList"/>
    <dgm:cxn modelId="{4ABD4C2F-131E-784A-BDE0-2BD3D91C4C84}" type="presParOf" srcId="{2FC4503C-2EA3-1E41-BA3D-4377A8809788}" destId="{9B4201E4-82E4-EB44-B4B3-C08210FF82B1}" srcOrd="1" destOrd="0" presId="urn:microsoft.com/office/officeart/2008/layout/LinedList"/>
    <dgm:cxn modelId="{C7A59EFB-9E93-4243-961F-373BCBAD4B3F}" type="presParOf" srcId="{6035A0FD-AD0C-1A41-A60E-D6AAFD4872FA}" destId="{CBDA65E9-6679-EE4D-BB6A-95CC53287C7C}" srcOrd="2" destOrd="0" presId="urn:microsoft.com/office/officeart/2008/layout/LinedList"/>
    <dgm:cxn modelId="{66710C8B-A711-9044-9994-F250CF6DC1AE}" type="presParOf" srcId="{6035A0FD-AD0C-1A41-A60E-D6AAFD4872FA}" destId="{13249AFF-740F-E14D-9517-5C5477B08E3C}" srcOrd="3" destOrd="0" presId="urn:microsoft.com/office/officeart/2008/layout/LinedList"/>
    <dgm:cxn modelId="{513BBE0A-D651-3C4F-BA54-B1B31785171F}" type="presParOf" srcId="{13249AFF-740F-E14D-9517-5C5477B08E3C}" destId="{94D517FD-0C48-1B42-B54B-86F045928F92}" srcOrd="0" destOrd="0" presId="urn:microsoft.com/office/officeart/2008/layout/LinedList"/>
    <dgm:cxn modelId="{AB5105EE-C694-DA4A-BF69-05E8C9F11BBE}" type="presParOf" srcId="{13249AFF-740F-E14D-9517-5C5477B08E3C}" destId="{0DD78DC9-8124-0141-9D70-F0CAA8A46A1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E53D43-0C84-44C0-914B-39DED46796B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A4E6D12-C746-4204-9CC3-9174FE458971}">
      <dgm:prSet/>
      <dgm:spPr/>
      <dgm:t>
        <a:bodyPr/>
        <a:lstStyle/>
        <a:p>
          <a:r>
            <a:rPr lang="en-US"/>
            <a:t>Take a minute to evaluate these objections to the standard picture. </a:t>
          </a:r>
        </a:p>
      </dgm:t>
    </dgm:pt>
    <dgm:pt modelId="{6C72B582-4F8B-44F2-8F3C-63FA80F9CFF1}" type="parTrans" cxnId="{FB3444B1-345A-4BD7-8F2B-32E0A8AF75E5}">
      <dgm:prSet/>
      <dgm:spPr/>
      <dgm:t>
        <a:bodyPr/>
        <a:lstStyle/>
        <a:p>
          <a:endParaRPr lang="en-US"/>
        </a:p>
      </dgm:t>
    </dgm:pt>
    <dgm:pt modelId="{7FAC037D-7A58-43A7-A744-22148FAA98A2}" type="sibTrans" cxnId="{FB3444B1-345A-4BD7-8F2B-32E0A8AF75E5}">
      <dgm:prSet/>
      <dgm:spPr/>
      <dgm:t>
        <a:bodyPr/>
        <a:lstStyle/>
        <a:p>
          <a:endParaRPr lang="en-US"/>
        </a:p>
      </dgm:t>
    </dgm:pt>
    <dgm:pt modelId="{07EAE51B-D54F-4619-BF4F-0DB23394D7A0}">
      <dgm:prSet/>
      <dgm:spPr/>
      <dgm:t>
        <a:bodyPr/>
        <a:lstStyle/>
        <a:p>
          <a:r>
            <a:rPr lang="en-US" dirty="0"/>
            <a:t>Is there a practical dimension to the proposal that we make existing structures either more democratic or more responsive to the reasons/causes that animate the call for democratizing AI?  </a:t>
          </a:r>
        </a:p>
      </dgm:t>
    </dgm:pt>
    <dgm:pt modelId="{76726EC2-81D9-49F1-81BE-301F7C8DBCDF}" type="parTrans" cxnId="{C59FA49C-5E3C-48D3-BBEC-FCD13F04D400}">
      <dgm:prSet/>
      <dgm:spPr/>
      <dgm:t>
        <a:bodyPr/>
        <a:lstStyle/>
        <a:p>
          <a:endParaRPr lang="en-US"/>
        </a:p>
      </dgm:t>
    </dgm:pt>
    <dgm:pt modelId="{CF4C4B08-432D-4CFE-A74A-F39F080A4816}" type="sibTrans" cxnId="{C59FA49C-5E3C-48D3-BBEC-FCD13F04D400}">
      <dgm:prSet/>
      <dgm:spPr/>
      <dgm:t>
        <a:bodyPr/>
        <a:lstStyle/>
        <a:p>
          <a:endParaRPr lang="en-US"/>
        </a:p>
      </dgm:t>
    </dgm:pt>
    <dgm:pt modelId="{C379E43D-F9C6-4AD4-B5DA-657A1FF1103B}">
      <dgm:prSet/>
      <dgm:spPr/>
      <dgm:t>
        <a:bodyPr/>
        <a:lstStyle/>
        <a:p>
          <a:r>
            <a:rPr lang="en-US"/>
            <a:t>What might your role be in evaluating or implementing these recommendations? As AI researchers, developers, citizens, etc?</a:t>
          </a:r>
        </a:p>
      </dgm:t>
    </dgm:pt>
    <dgm:pt modelId="{F5FA3743-06FF-4892-9AE6-CD0DD4F244F5}" type="parTrans" cxnId="{6BFF9A45-65AF-45D1-B78A-1F9F7F8DA981}">
      <dgm:prSet/>
      <dgm:spPr/>
      <dgm:t>
        <a:bodyPr/>
        <a:lstStyle/>
        <a:p>
          <a:endParaRPr lang="en-US"/>
        </a:p>
      </dgm:t>
    </dgm:pt>
    <dgm:pt modelId="{9BAAA1B9-A336-457E-B3B1-F8A227007D91}" type="sibTrans" cxnId="{6BFF9A45-65AF-45D1-B78A-1F9F7F8DA981}">
      <dgm:prSet/>
      <dgm:spPr/>
      <dgm:t>
        <a:bodyPr/>
        <a:lstStyle/>
        <a:p>
          <a:endParaRPr lang="en-US"/>
        </a:p>
      </dgm:t>
    </dgm:pt>
    <dgm:pt modelId="{1A3304E5-9567-A447-BBAD-ECC0BBBC1A2D}" type="pres">
      <dgm:prSet presAssocID="{4CE53D43-0C84-44C0-914B-39DED46796B5}" presName="linear" presStyleCnt="0">
        <dgm:presLayoutVars>
          <dgm:animLvl val="lvl"/>
          <dgm:resizeHandles val="exact"/>
        </dgm:presLayoutVars>
      </dgm:prSet>
      <dgm:spPr/>
    </dgm:pt>
    <dgm:pt modelId="{8E2E0C1A-30E3-A443-91A3-58E4441BBCFF}" type="pres">
      <dgm:prSet presAssocID="{4A4E6D12-C746-4204-9CC3-9174FE458971}" presName="parentText" presStyleLbl="node1" presStyleIdx="0" presStyleCnt="3">
        <dgm:presLayoutVars>
          <dgm:chMax val="0"/>
          <dgm:bulletEnabled val="1"/>
        </dgm:presLayoutVars>
      </dgm:prSet>
      <dgm:spPr/>
    </dgm:pt>
    <dgm:pt modelId="{30D6F35B-911E-1A47-9282-34BDCEED8250}" type="pres">
      <dgm:prSet presAssocID="{7FAC037D-7A58-43A7-A744-22148FAA98A2}" presName="spacer" presStyleCnt="0"/>
      <dgm:spPr/>
    </dgm:pt>
    <dgm:pt modelId="{C761F91F-43A6-4D4A-9D7B-45FC471BF185}" type="pres">
      <dgm:prSet presAssocID="{07EAE51B-D54F-4619-BF4F-0DB23394D7A0}" presName="parentText" presStyleLbl="node1" presStyleIdx="1" presStyleCnt="3">
        <dgm:presLayoutVars>
          <dgm:chMax val="0"/>
          <dgm:bulletEnabled val="1"/>
        </dgm:presLayoutVars>
      </dgm:prSet>
      <dgm:spPr/>
    </dgm:pt>
    <dgm:pt modelId="{B57D3658-31F5-E747-BBA9-BC83AACCF5E3}" type="pres">
      <dgm:prSet presAssocID="{CF4C4B08-432D-4CFE-A74A-F39F080A4816}" presName="spacer" presStyleCnt="0"/>
      <dgm:spPr/>
    </dgm:pt>
    <dgm:pt modelId="{0AEB9EBB-584B-8C49-B22E-946123E083B4}" type="pres">
      <dgm:prSet presAssocID="{C379E43D-F9C6-4AD4-B5DA-657A1FF1103B}" presName="parentText" presStyleLbl="node1" presStyleIdx="2" presStyleCnt="3">
        <dgm:presLayoutVars>
          <dgm:chMax val="0"/>
          <dgm:bulletEnabled val="1"/>
        </dgm:presLayoutVars>
      </dgm:prSet>
      <dgm:spPr/>
    </dgm:pt>
  </dgm:ptLst>
  <dgm:cxnLst>
    <dgm:cxn modelId="{4F693218-0AA5-A74A-97A7-D23B176819C2}" type="presOf" srcId="{07EAE51B-D54F-4619-BF4F-0DB23394D7A0}" destId="{C761F91F-43A6-4D4A-9D7B-45FC471BF185}" srcOrd="0" destOrd="0" presId="urn:microsoft.com/office/officeart/2005/8/layout/vList2"/>
    <dgm:cxn modelId="{6BFF9A45-65AF-45D1-B78A-1F9F7F8DA981}" srcId="{4CE53D43-0C84-44C0-914B-39DED46796B5}" destId="{C379E43D-F9C6-4AD4-B5DA-657A1FF1103B}" srcOrd="2" destOrd="0" parTransId="{F5FA3743-06FF-4892-9AE6-CD0DD4F244F5}" sibTransId="{9BAAA1B9-A336-457E-B3B1-F8A227007D91}"/>
    <dgm:cxn modelId="{0730FD4A-CBE4-AC48-AA8A-37F6668B4602}" type="presOf" srcId="{C379E43D-F9C6-4AD4-B5DA-657A1FF1103B}" destId="{0AEB9EBB-584B-8C49-B22E-946123E083B4}" srcOrd="0" destOrd="0" presId="urn:microsoft.com/office/officeart/2005/8/layout/vList2"/>
    <dgm:cxn modelId="{ACFA437B-7FC1-8E40-9D32-0842EFD8E0D3}" type="presOf" srcId="{4CE53D43-0C84-44C0-914B-39DED46796B5}" destId="{1A3304E5-9567-A447-BBAD-ECC0BBBC1A2D}" srcOrd="0" destOrd="0" presId="urn:microsoft.com/office/officeart/2005/8/layout/vList2"/>
    <dgm:cxn modelId="{C59FA49C-5E3C-48D3-BBEC-FCD13F04D400}" srcId="{4CE53D43-0C84-44C0-914B-39DED46796B5}" destId="{07EAE51B-D54F-4619-BF4F-0DB23394D7A0}" srcOrd="1" destOrd="0" parTransId="{76726EC2-81D9-49F1-81BE-301F7C8DBCDF}" sibTransId="{CF4C4B08-432D-4CFE-A74A-F39F080A4816}"/>
    <dgm:cxn modelId="{FB3444B1-345A-4BD7-8F2B-32E0A8AF75E5}" srcId="{4CE53D43-0C84-44C0-914B-39DED46796B5}" destId="{4A4E6D12-C746-4204-9CC3-9174FE458971}" srcOrd="0" destOrd="0" parTransId="{6C72B582-4F8B-44F2-8F3C-63FA80F9CFF1}" sibTransId="{7FAC037D-7A58-43A7-A744-22148FAA98A2}"/>
    <dgm:cxn modelId="{225D67E1-7A87-5A4A-A0F7-A884A93A3628}" type="presOf" srcId="{4A4E6D12-C746-4204-9CC3-9174FE458971}" destId="{8E2E0C1A-30E3-A443-91A3-58E4441BBCFF}" srcOrd="0" destOrd="0" presId="urn:microsoft.com/office/officeart/2005/8/layout/vList2"/>
    <dgm:cxn modelId="{0DB60FEB-2115-EA49-A5E8-B9B8E868EECD}" type="presParOf" srcId="{1A3304E5-9567-A447-BBAD-ECC0BBBC1A2D}" destId="{8E2E0C1A-30E3-A443-91A3-58E4441BBCFF}" srcOrd="0" destOrd="0" presId="urn:microsoft.com/office/officeart/2005/8/layout/vList2"/>
    <dgm:cxn modelId="{D80FB645-BAC9-DD4D-9B88-D7744A8FA1CE}" type="presParOf" srcId="{1A3304E5-9567-A447-BBAD-ECC0BBBC1A2D}" destId="{30D6F35B-911E-1A47-9282-34BDCEED8250}" srcOrd="1" destOrd="0" presId="urn:microsoft.com/office/officeart/2005/8/layout/vList2"/>
    <dgm:cxn modelId="{C18DC1F6-2500-1C49-A61E-F394AF289B79}" type="presParOf" srcId="{1A3304E5-9567-A447-BBAD-ECC0BBBC1A2D}" destId="{C761F91F-43A6-4D4A-9D7B-45FC471BF185}" srcOrd="2" destOrd="0" presId="urn:microsoft.com/office/officeart/2005/8/layout/vList2"/>
    <dgm:cxn modelId="{8620C0D4-05EE-BF43-90CF-44FEC6FA0527}" type="presParOf" srcId="{1A3304E5-9567-A447-BBAD-ECC0BBBC1A2D}" destId="{B57D3658-31F5-E747-BBA9-BC83AACCF5E3}" srcOrd="3" destOrd="0" presId="urn:microsoft.com/office/officeart/2005/8/layout/vList2"/>
    <dgm:cxn modelId="{4FB0390B-EE8F-7445-935F-9CF77D8E932B}" type="presParOf" srcId="{1A3304E5-9567-A447-BBAD-ECC0BBBC1A2D}" destId="{0AEB9EBB-584B-8C49-B22E-946123E083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C50BE1-EB22-4C76-AAE7-A8D79392D979}"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C6032E53-7147-4E5A-9CEF-4C6DBED81985}">
      <dgm:prSet/>
      <dgm:spPr/>
      <dgm:t>
        <a:bodyPr/>
        <a:lstStyle/>
        <a:p>
          <a:r>
            <a:rPr lang="en-US"/>
            <a:t>4. Develop a framework to enhance the explicability of AI systems that make socially significant decisions. </a:t>
          </a:r>
        </a:p>
      </dgm:t>
    </dgm:pt>
    <dgm:pt modelId="{EAEE9604-882E-4563-A513-4254BD595D71}" type="parTrans" cxnId="{B755585A-D7B1-4290-904D-EEF67219C224}">
      <dgm:prSet/>
      <dgm:spPr/>
      <dgm:t>
        <a:bodyPr/>
        <a:lstStyle/>
        <a:p>
          <a:endParaRPr lang="en-US"/>
        </a:p>
      </dgm:t>
    </dgm:pt>
    <dgm:pt modelId="{4EAAC48E-3454-448A-B3B6-9F8CF2EB7BD7}" type="sibTrans" cxnId="{B755585A-D7B1-4290-904D-EEF67219C224}">
      <dgm:prSet/>
      <dgm:spPr/>
      <dgm:t>
        <a:bodyPr/>
        <a:lstStyle/>
        <a:p>
          <a:endParaRPr lang="en-US"/>
        </a:p>
      </dgm:t>
    </dgm:pt>
    <dgm:pt modelId="{F4FE757F-6884-439A-B302-2C8152320FFA}">
      <dgm:prSet/>
      <dgm:spPr/>
      <dgm:t>
        <a:bodyPr/>
        <a:lstStyle/>
        <a:p>
          <a:r>
            <a:rPr lang="en-US"/>
            <a:t>5. Develop appropriate legal procedures and improve the IT infrastructure of the justice system to permit the scrutiny of algorithmic decisions in court. </a:t>
          </a:r>
        </a:p>
      </dgm:t>
    </dgm:pt>
    <dgm:pt modelId="{8D32DFF6-8832-41AC-9A83-88AAF724872D}" type="parTrans" cxnId="{80361268-4E33-4155-8720-3FB57D96753B}">
      <dgm:prSet/>
      <dgm:spPr/>
      <dgm:t>
        <a:bodyPr/>
        <a:lstStyle/>
        <a:p>
          <a:endParaRPr lang="en-US"/>
        </a:p>
      </dgm:t>
    </dgm:pt>
    <dgm:pt modelId="{387C4DF3-B277-4B1B-B8A6-E09F0422A46D}" type="sibTrans" cxnId="{80361268-4E33-4155-8720-3FB57D96753B}">
      <dgm:prSet/>
      <dgm:spPr/>
      <dgm:t>
        <a:bodyPr/>
        <a:lstStyle/>
        <a:p>
          <a:endParaRPr lang="en-US"/>
        </a:p>
      </dgm:t>
    </dgm:pt>
    <dgm:pt modelId="{85A0C401-0650-4CA1-B493-FA806AE9922E}">
      <dgm:prSet/>
      <dgm:spPr/>
      <dgm:t>
        <a:bodyPr/>
        <a:lstStyle/>
        <a:p>
          <a:r>
            <a:rPr lang="en-US"/>
            <a:t>6. Develop auditing mechanisms for AI systems to identify unwanted consequences, such as unfair bias, and (for instance, in cooperation with the insurance sector) a solidarity mechanism to deal with severe risks in AI-intensive sectors.</a:t>
          </a:r>
        </a:p>
      </dgm:t>
    </dgm:pt>
    <dgm:pt modelId="{48506C02-491A-480B-AFA0-805AD96DBE96}" type="parTrans" cxnId="{22D01BF0-2C6A-4963-93F8-065A9244F022}">
      <dgm:prSet/>
      <dgm:spPr/>
      <dgm:t>
        <a:bodyPr/>
        <a:lstStyle/>
        <a:p>
          <a:endParaRPr lang="en-US"/>
        </a:p>
      </dgm:t>
    </dgm:pt>
    <dgm:pt modelId="{8F801B5F-63D2-4B20-8F0F-C555DD10C44B}" type="sibTrans" cxnId="{22D01BF0-2C6A-4963-93F8-065A9244F022}">
      <dgm:prSet/>
      <dgm:spPr/>
      <dgm:t>
        <a:bodyPr/>
        <a:lstStyle/>
        <a:p>
          <a:endParaRPr lang="en-US"/>
        </a:p>
      </dgm:t>
    </dgm:pt>
    <dgm:pt modelId="{9821B407-64E5-4BA0-BDD3-1BF30DA6EB52}">
      <dgm:prSet/>
      <dgm:spPr/>
      <dgm:t>
        <a:bodyPr/>
        <a:lstStyle/>
        <a:p>
          <a:r>
            <a:rPr lang="en-US"/>
            <a:t>7. Develop agreed-upon metrics for the trustworthiness of AI products and services, to be undertaken either by a new organisation, or by a suitable existing organisation. “Trust index”</a:t>
          </a:r>
        </a:p>
      </dgm:t>
    </dgm:pt>
    <dgm:pt modelId="{D6AD0E79-BEEF-4E28-B4A1-572C93050A4A}" type="parTrans" cxnId="{233982DF-B08C-4BE0-8950-D8AD44CC0E5B}">
      <dgm:prSet/>
      <dgm:spPr/>
      <dgm:t>
        <a:bodyPr/>
        <a:lstStyle/>
        <a:p>
          <a:endParaRPr lang="en-US"/>
        </a:p>
      </dgm:t>
    </dgm:pt>
    <dgm:pt modelId="{82E9385C-AE76-4D21-97A1-98C1BBBC2F02}" type="sibTrans" cxnId="{233982DF-B08C-4BE0-8950-D8AD44CC0E5B}">
      <dgm:prSet/>
      <dgm:spPr/>
      <dgm:t>
        <a:bodyPr/>
        <a:lstStyle/>
        <a:p>
          <a:endParaRPr lang="en-US"/>
        </a:p>
      </dgm:t>
    </dgm:pt>
    <dgm:pt modelId="{67F571D3-2E4C-F948-9727-7C4669E544ED}" type="pres">
      <dgm:prSet presAssocID="{32C50BE1-EB22-4C76-AAE7-A8D79392D979}" presName="vert0" presStyleCnt="0">
        <dgm:presLayoutVars>
          <dgm:dir/>
          <dgm:animOne val="branch"/>
          <dgm:animLvl val="lvl"/>
        </dgm:presLayoutVars>
      </dgm:prSet>
      <dgm:spPr/>
    </dgm:pt>
    <dgm:pt modelId="{A9D7BEA3-7579-9A43-9428-1D09C68CCEE4}" type="pres">
      <dgm:prSet presAssocID="{C6032E53-7147-4E5A-9CEF-4C6DBED81985}" presName="thickLine" presStyleLbl="alignNode1" presStyleIdx="0" presStyleCnt="4"/>
      <dgm:spPr/>
    </dgm:pt>
    <dgm:pt modelId="{8FE8362C-492B-CD49-AF7E-E03272900C1C}" type="pres">
      <dgm:prSet presAssocID="{C6032E53-7147-4E5A-9CEF-4C6DBED81985}" presName="horz1" presStyleCnt="0"/>
      <dgm:spPr/>
    </dgm:pt>
    <dgm:pt modelId="{48E01215-3727-2544-8B48-B333C7E9345C}" type="pres">
      <dgm:prSet presAssocID="{C6032E53-7147-4E5A-9CEF-4C6DBED81985}" presName="tx1" presStyleLbl="revTx" presStyleIdx="0" presStyleCnt="4"/>
      <dgm:spPr/>
    </dgm:pt>
    <dgm:pt modelId="{63D8B3AB-34D4-8A4B-BA98-292B822F1296}" type="pres">
      <dgm:prSet presAssocID="{C6032E53-7147-4E5A-9CEF-4C6DBED81985}" presName="vert1" presStyleCnt="0"/>
      <dgm:spPr/>
    </dgm:pt>
    <dgm:pt modelId="{9BFBBE72-4506-0645-858E-ECE8A7E20A9C}" type="pres">
      <dgm:prSet presAssocID="{F4FE757F-6884-439A-B302-2C8152320FFA}" presName="thickLine" presStyleLbl="alignNode1" presStyleIdx="1" presStyleCnt="4"/>
      <dgm:spPr/>
    </dgm:pt>
    <dgm:pt modelId="{19DE4798-2434-764B-AF67-F501694E661D}" type="pres">
      <dgm:prSet presAssocID="{F4FE757F-6884-439A-B302-2C8152320FFA}" presName="horz1" presStyleCnt="0"/>
      <dgm:spPr/>
    </dgm:pt>
    <dgm:pt modelId="{77E13AB3-C0B4-BF4A-87DC-E64C6B89AE38}" type="pres">
      <dgm:prSet presAssocID="{F4FE757F-6884-439A-B302-2C8152320FFA}" presName="tx1" presStyleLbl="revTx" presStyleIdx="1" presStyleCnt="4"/>
      <dgm:spPr/>
    </dgm:pt>
    <dgm:pt modelId="{D87A175D-D5C1-034F-AE83-0DFAEFC38ED1}" type="pres">
      <dgm:prSet presAssocID="{F4FE757F-6884-439A-B302-2C8152320FFA}" presName="vert1" presStyleCnt="0"/>
      <dgm:spPr/>
    </dgm:pt>
    <dgm:pt modelId="{DD6A8B72-6440-6549-B872-CFFD2F773267}" type="pres">
      <dgm:prSet presAssocID="{85A0C401-0650-4CA1-B493-FA806AE9922E}" presName="thickLine" presStyleLbl="alignNode1" presStyleIdx="2" presStyleCnt="4"/>
      <dgm:spPr/>
    </dgm:pt>
    <dgm:pt modelId="{B99D6142-BF27-8C4B-8D95-B6012BBE041E}" type="pres">
      <dgm:prSet presAssocID="{85A0C401-0650-4CA1-B493-FA806AE9922E}" presName="horz1" presStyleCnt="0"/>
      <dgm:spPr/>
    </dgm:pt>
    <dgm:pt modelId="{65B1B987-181C-5D44-9E17-815EDFC709E2}" type="pres">
      <dgm:prSet presAssocID="{85A0C401-0650-4CA1-B493-FA806AE9922E}" presName="tx1" presStyleLbl="revTx" presStyleIdx="2" presStyleCnt="4"/>
      <dgm:spPr/>
    </dgm:pt>
    <dgm:pt modelId="{EFA0F5B9-5B03-B344-A75B-ECCB6CC71C1C}" type="pres">
      <dgm:prSet presAssocID="{85A0C401-0650-4CA1-B493-FA806AE9922E}" presName="vert1" presStyleCnt="0"/>
      <dgm:spPr/>
    </dgm:pt>
    <dgm:pt modelId="{3210D736-AC23-5547-8399-45BC2314531F}" type="pres">
      <dgm:prSet presAssocID="{9821B407-64E5-4BA0-BDD3-1BF30DA6EB52}" presName="thickLine" presStyleLbl="alignNode1" presStyleIdx="3" presStyleCnt="4"/>
      <dgm:spPr/>
    </dgm:pt>
    <dgm:pt modelId="{FA9D5076-6F78-EA42-8AAC-899F12BF5BA8}" type="pres">
      <dgm:prSet presAssocID="{9821B407-64E5-4BA0-BDD3-1BF30DA6EB52}" presName="horz1" presStyleCnt="0"/>
      <dgm:spPr/>
    </dgm:pt>
    <dgm:pt modelId="{39E545DC-05A7-6742-B4DD-839B0E5003D9}" type="pres">
      <dgm:prSet presAssocID="{9821B407-64E5-4BA0-BDD3-1BF30DA6EB52}" presName="tx1" presStyleLbl="revTx" presStyleIdx="3" presStyleCnt="4"/>
      <dgm:spPr/>
    </dgm:pt>
    <dgm:pt modelId="{DFEEC98F-550B-D640-A6F3-4AF616D309C7}" type="pres">
      <dgm:prSet presAssocID="{9821B407-64E5-4BA0-BDD3-1BF30DA6EB52}" presName="vert1" presStyleCnt="0"/>
      <dgm:spPr/>
    </dgm:pt>
  </dgm:ptLst>
  <dgm:cxnLst>
    <dgm:cxn modelId="{EB2ECC2C-DDF6-5E48-B225-778B2DDD458E}" type="presOf" srcId="{F4FE757F-6884-439A-B302-2C8152320FFA}" destId="{77E13AB3-C0B4-BF4A-87DC-E64C6B89AE38}" srcOrd="0" destOrd="0" presId="urn:microsoft.com/office/officeart/2008/layout/LinedList"/>
    <dgm:cxn modelId="{80361268-4E33-4155-8720-3FB57D96753B}" srcId="{32C50BE1-EB22-4C76-AAE7-A8D79392D979}" destId="{F4FE757F-6884-439A-B302-2C8152320FFA}" srcOrd="1" destOrd="0" parTransId="{8D32DFF6-8832-41AC-9A83-88AAF724872D}" sibTransId="{387C4DF3-B277-4B1B-B8A6-E09F0422A46D}"/>
    <dgm:cxn modelId="{85D97349-6CC0-254D-A67A-358A46D64727}" type="presOf" srcId="{85A0C401-0650-4CA1-B493-FA806AE9922E}" destId="{65B1B987-181C-5D44-9E17-815EDFC709E2}" srcOrd="0" destOrd="0" presId="urn:microsoft.com/office/officeart/2008/layout/LinedList"/>
    <dgm:cxn modelId="{96D8F649-0A43-F04C-B6DC-3D2CB54659EE}" type="presOf" srcId="{9821B407-64E5-4BA0-BDD3-1BF30DA6EB52}" destId="{39E545DC-05A7-6742-B4DD-839B0E5003D9}" srcOrd="0" destOrd="0" presId="urn:microsoft.com/office/officeart/2008/layout/LinedList"/>
    <dgm:cxn modelId="{FDAF0A6A-0868-F743-8024-7F11BBBE0B60}" type="presOf" srcId="{32C50BE1-EB22-4C76-AAE7-A8D79392D979}" destId="{67F571D3-2E4C-F948-9727-7C4669E544ED}" srcOrd="0" destOrd="0" presId="urn:microsoft.com/office/officeart/2008/layout/LinedList"/>
    <dgm:cxn modelId="{B755585A-D7B1-4290-904D-EEF67219C224}" srcId="{32C50BE1-EB22-4C76-AAE7-A8D79392D979}" destId="{C6032E53-7147-4E5A-9CEF-4C6DBED81985}" srcOrd="0" destOrd="0" parTransId="{EAEE9604-882E-4563-A513-4254BD595D71}" sibTransId="{4EAAC48E-3454-448A-B3B6-9F8CF2EB7BD7}"/>
    <dgm:cxn modelId="{D0F8C78B-D351-8E40-873C-CBCF593A7E96}" type="presOf" srcId="{C6032E53-7147-4E5A-9CEF-4C6DBED81985}" destId="{48E01215-3727-2544-8B48-B333C7E9345C}" srcOrd="0" destOrd="0" presId="urn:microsoft.com/office/officeart/2008/layout/LinedList"/>
    <dgm:cxn modelId="{233982DF-B08C-4BE0-8950-D8AD44CC0E5B}" srcId="{32C50BE1-EB22-4C76-AAE7-A8D79392D979}" destId="{9821B407-64E5-4BA0-BDD3-1BF30DA6EB52}" srcOrd="3" destOrd="0" parTransId="{D6AD0E79-BEEF-4E28-B4A1-572C93050A4A}" sibTransId="{82E9385C-AE76-4D21-97A1-98C1BBBC2F02}"/>
    <dgm:cxn modelId="{22D01BF0-2C6A-4963-93F8-065A9244F022}" srcId="{32C50BE1-EB22-4C76-AAE7-A8D79392D979}" destId="{85A0C401-0650-4CA1-B493-FA806AE9922E}" srcOrd="2" destOrd="0" parTransId="{48506C02-491A-480B-AFA0-805AD96DBE96}" sibTransId="{8F801B5F-63D2-4B20-8F0F-C555DD10C44B}"/>
    <dgm:cxn modelId="{3ACA04ED-DDC8-254B-8B0B-85A3AA1D7FCB}" type="presParOf" srcId="{67F571D3-2E4C-F948-9727-7C4669E544ED}" destId="{A9D7BEA3-7579-9A43-9428-1D09C68CCEE4}" srcOrd="0" destOrd="0" presId="urn:microsoft.com/office/officeart/2008/layout/LinedList"/>
    <dgm:cxn modelId="{3C8C3DD6-E88D-1A4F-8D02-A932582B68B1}" type="presParOf" srcId="{67F571D3-2E4C-F948-9727-7C4669E544ED}" destId="{8FE8362C-492B-CD49-AF7E-E03272900C1C}" srcOrd="1" destOrd="0" presId="urn:microsoft.com/office/officeart/2008/layout/LinedList"/>
    <dgm:cxn modelId="{E97AAD39-DD11-C14E-B1A0-7F2FFC34EA10}" type="presParOf" srcId="{8FE8362C-492B-CD49-AF7E-E03272900C1C}" destId="{48E01215-3727-2544-8B48-B333C7E9345C}" srcOrd="0" destOrd="0" presId="urn:microsoft.com/office/officeart/2008/layout/LinedList"/>
    <dgm:cxn modelId="{B8062288-79BD-5A42-92B9-7139874C1786}" type="presParOf" srcId="{8FE8362C-492B-CD49-AF7E-E03272900C1C}" destId="{63D8B3AB-34D4-8A4B-BA98-292B822F1296}" srcOrd="1" destOrd="0" presId="urn:microsoft.com/office/officeart/2008/layout/LinedList"/>
    <dgm:cxn modelId="{8266A572-0446-4843-96AA-69004911E869}" type="presParOf" srcId="{67F571D3-2E4C-F948-9727-7C4669E544ED}" destId="{9BFBBE72-4506-0645-858E-ECE8A7E20A9C}" srcOrd="2" destOrd="0" presId="urn:microsoft.com/office/officeart/2008/layout/LinedList"/>
    <dgm:cxn modelId="{60EC5B41-547D-0940-AF87-9B22D672E1CE}" type="presParOf" srcId="{67F571D3-2E4C-F948-9727-7C4669E544ED}" destId="{19DE4798-2434-764B-AF67-F501694E661D}" srcOrd="3" destOrd="0" presId="urn:microsoft.com/office/officeart/2008/layout/LinedList"/>
    <dgm:cxn modelId="{80F45DD6-5C1D-FE4D-AADD-E388BEDAD6CB}" type="presParOf" srcId="{19DE4798-2434-764B-AF67-F501694E661D}" destId="{77E13AB3-C0B4-BF4A-87DC-E64C6B89AE38}" srcOrd="0" destOrd="0" presId="urn:microsoft.com/office/officeart/2008/layout/LinedList"/>
    <dgm:cxn modelId="{5C3ED735-8D6F-7A43-BF25-870521F762F0}" type="presParOf" srcId="{19DE4798-2434-764B-AF67-F501694E661D}" destId="{D87A175D-D5C1-034F-AE83-0DFAEFC38ED1}" srcOrd="1" destOrd="0" presId="urn:microsoft.com/office/officeart/2008/layout/LinedList"/>
    <dgm:cxn modelId="{2BD1008D-94DB-314D-A546-F7797E27B10E}" type="presParOf" srcId="{67F571D3-2E4C-F948-9727-7C4669E544ED}" destId="{DD6A8B72-6440-6549-B872-CFFD2F773267}" srcOrd="4" destOrd="0" presId="urn:microsoft.com/office/officeart/2008/layout/LinedList"/>
    <dgm:cxn modelId="{F132C270-5A1D-9D46-86F3-6F73D02E4E8A}" type="presParOf" srcId="{67F571D3-2E4C-F948-9727-7C4669E544ED}" destId="{B99D6142-BF27-8C4B-8D95-B6012BBE041E}" srcOrd="5" destOrd="0" presId="urn:microsoft.com/office/officeart/2008/layout/LinedList"/>
    <dgm:cxn modelId="{370F816C-8F88-DD45-BB08-376B964552CD}" type="presParOf" srcId="{B99D6142-BF27-8C4B-8D95-B6012BBE041E}" destId="{65B1B987-181C-5D44-9E17-815EDFC709E2}" srcOrd="0" destOrd="0" presId="urn:microsoft.com/office/officeart/2008/layout/LinedList"/>
    <dgm:cxn modelId="{DF7082B4-9B59-9C4A-8E30-A615EB0C2D8D}" type="presParOf" srcId="{B99D6142-BF27-8C4B-8D95-B6012BBE041E}" destId="{EFA0F5B9-5B03-B344-A75B-ECCB6CC71C1C}" srcOrd="1" destOrd="0" presId="urn:microsoft.com/office/officeart/2008/layout/LinedList"/>
    <dgm:cxn modelId="{D0D6669E-E698-3945-AFA5-999CEE716028}" type="presParOf" srcId="{67F571D3-2E4C-F948-9727-7C4669E544ED}" destId="{3210D736-AC23-5547-8399-45BC2314531F}" srcOrd="6" destOrd="0" presId="urn:microsoft.com/office/officeart/2008/layout/LinedList"/>
    <dgm:cxn modelId="{271A6A92-0A88-7246-916B-50E9171DFBFA}" type="presParOf" srcId="{67F571D3-2E4C-F948-9727-7C4669E544ED}" destId="{FA9D5076-6F78-EA42-8AAC-899F12BF5BA8}" srcOrd="7" destOrd="0" presId="urn:microsoft.com/office/officeart/2008/layout/LinedList"/>
    <dgm:cxn modelId="{AF8EAE81-7A69-0644-A304-BEE820D331FF}" type="presParOf" srcId="{FA9D5076-6F78-EA42-8AAC-899F12BF5BA8}" destId="{39E545DC-05A7-6742-B4DD-839B0E5003D9}" srcOrd="0" destOrd="0" presId="urn:microsoft.com/office/officeart/2008/layout/LinedList"/>
    <dgm:cxn modelId="{990C1FEC-7A05-B745-A05B-0F239FF75A18}" type="presParOf" srcId="{FA9D5076-6F78-EA42-8AAC-899F12BF5BA8}" destId="{DFEEC98F-550B-D640-A6F3-4AF616D309C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9A1C95-A269-426C-8415-50B841820C8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9CA50ED-2B98-466A-9997-70E7F3C672DA}">
      <dgm:prSet/>
      <dgm:spPr/>
      <dgm:t>
        <a:bodyPr/>
        <a:lstStyle/>
        <a:p>
          <a:r>
            <a:rPr lang="en-US" dirty="0"/>
            <a:t>12. </a:t>
          </a:r>
          <a:r>
            <a:rPr lang="en-US" dirty="0" err="1"/>
            <a:t>Incentivise</a:t>
          </a:r>
          <a:r>
            <a:rPr lang="en-US" dirty="0"/>
            <a:t> financially … the development and use of AI technologies … that are socially preferable (not merely acceptable) and environmentally friendly (not merely sustainable but </a:t>
          </a:r>
          <a:r>
            <a:rPr lang="en-US" dirty="0" err="1"/>
            <a:t>favourable</a:t>
          </a:r>
          <a:r>
            <a:rPr lang="en-US" dirty="0"/>
            <a:t> to the environment).</a:t>
          </a:r>
        </a:p>
      </dgm:t>
    </dgm:pt>
    <dgm:pt modelId="{FB258288-6E99-4A31-8813-B776D2F643E8}" type="parTrans" cxnId="{8492F054-EB7F-44BA-8D57-890AA5043901}">
      <dgm:prSet/>
      <dgm:spPr/>
      <dgm:t>
        <a:bodyPr/>
        <a:lstStyle/>
        <a:p>
          <a:endParaRPr lang="en-US"/>
        </a:p>
      </dgm:t>
    </dgm:pt>
    <dgm:pt modelId="{35938273-D7D9-4926-AFE2-4F2CCCE4DB04}" type="sibTrans" cxnId="{8492F054-EB7F-44BA-8D57-890AA5043901}">
      <dgm:prSet/>
      <dgm:spPr/>
      <dgm:t>
        <a:bodyPr/>
        <a:lstStyle/>
        <a:p>
          <a:endParaRPr lang="en-US"/>
        </a:p>
      </dgm:t>
    </dgm:pt>
    <dgm:pt modelId="{1E0DAEFD-1A7E-4738-9277-9D270D77AAF3}">
      <dgm:prSet/>
      <dgm:spPr/>
      <dgm:t>
        <a:bodyPr/>
        <a:lstStyle/>
        <a:p>
          <a:r>
            <a:rPr lang="en-US" dirty="0"/>
            <a:t>13. </a:t>
          </a:r>
          <a:r>
            <a:rPr lang="en-US" dirty="0" err="1"/>
            <a:t>Incentivise</a:t>
          </a:r>
          <a:r>
            <a:rPr lang="en-US" dirty="0"/>
            <a:t> financially a sustained, increased and coherent … research effort, tailored to the specific features of AI as a scientific field of investigation.</a:t>
          </a:r>
        </a:p>
        <a:p>
          <a:endParaRPr lang="en-US" dirty="0"/>
        </a:p>
      </dgm:t>
    </dgm:pt>
    <dgm:pt modelId="{888DA170-7589-4390-9E6C-D5C9C9231681}" type="parTrans" cxnId="{CEC4E919-D17D-4C69-9BCD-4C004F191558}">
      <dgm:prSet/>
      <dgm:spPr/>
      <dgm:t>
        <a:bodyPr/>
        <a:lstStyle/>
        <a:p>
          <a:endParaRPr lang="en-US"/>
        </a:p>
      </dgm:t>
    </dgm:pt>
    <dgm:pt modelId="{3D12AA19-4497-47F4-B605-41595B704648}" type="sibTrans" cxnId="{CEC4E919-D17D-4C69-9BCD-4C004F191558}">
      <dgm:prSet/>
      <dgm:spPr/>
      <dgm:t>
        <a:bodyPr/>
        <a:lstStyle/>
        <a:p>
          <a:endParaRPr lang="en-US"/>
        </a:p>
      </dgm:t>
    </dgm:pt>
    <dgm:pt modelId="{9A9BB97A-FC21-4275-B6B3-73F1571A8093}">
      <dgm:prSet/>
      <dgm:spPr/>
      <dgm:t>
        <a:bodyPr/>
        <a:lstStyle/>
        <a:p>
          <a:r>
            <a:rPr lang="en-US" dirty="0">
              <a:solidFill>
                <a:schemeClr val="tx1"/>
              </a:solidFill>
              <a:effectLst/>
              <a:latin typeface="+mn-lt"/>
              <a:ea typeface="+mn-ea"/>
              <a:cs typeface="+mn-cs"/>
            </a:rPr>
            <a:t>14. </a:t>
          </a:r>
          <a:r>
            <a:rPr lang="en-US" dirty="0" err="1">
              <a:solidFill>
                <a:schemeClr val="tx1"/>
              </a:solidFill>
              <a:effectLst/>
              <a:latin typeface="+mn-lt"/>
              <a:ea typeface="+mn-ea"/>
              <a:cs typeface="+mn-cs"/>
            </a:rPr>
            <a:t>Incentivise</a:t>
          </a:r>
          <a:r>
            <a:rPr lang="en-US" dirty="0">
              <a:solidFill>
                <a:schemeClr val="tx1"/>
              </a:solidFill>
              <a:effectLst/>
              <a:latin typeface="+mn-lt"/>
              <a:ea typeface="+mn-ea"/>
              <a:cs typeface="+mn-cs"/>
            </a:rPr>
            <a:t> financially cross-disciplinary and cross-sectoral cooperation and debate concerning the intersections between technology, social issues, legal studies, and ethics. </a:t>
          </a:r>
          <a:endParaRPr lang="en-US" dirty="0"/>
        </a:p>
      </dgm:t>
    </dgm:pt>
    <dgm:pt modelId="{E3964F6B-361C-49CA-98B2-65876DD3CBB7}" type="parTrans" cxnId="{D5F45A46-E4A5-45EE-BD04-AE0557F1B777}">
      <dgm:prSet/>
      <dgm:spPr/>
      <dgm:t>
        <a:bodyPr/>
        <a:lstStyle/>
        <a:p>
          <a:endParaRPr lang="en-US"/>
        </a:p>
      </dgm:t>
    </dgm:pt>
    <dgm:pt modelId="{1EE17A97-CF8F-4B7C-BA7B-F647BE987FA7}" type="sibTrans" cxnId="{D5F45A46-E4A5-45EE-BD04-AE0557F1B777}">
      <dgm:prSet/>
      <dgm:spPr/>
      <dgm:t>
        <a:bodyPr/>
        <a:lstStyle/>
        <a:p>
          <a:endParaRPr lang="en-US"/>
        </a:p>
      </dgm:t>
    </dgm:pt>
    <dgm:pt modelId="{994ADFFF-994E-6640-A644-C7471F37E5F8}" type="pres">
      <dgm:prSet presAssocID="{CD9A1C95-A269-426C-8415-50B841820C8D}" presName="vert0" presStyleCnt="0">
        <dgm:presLayoutVars>
          <dgm:dir/>
          <dgm:animOne val="branch"/>
          <dgm:animLvl val="lvl"/>
        </dgm:presLayoutVars>
      </dgm:prSet>
      <dgm:spPr/>
    </dgm:pt>
    <dgm:pt modelId="{696E0FE9-9878-EF4E-BCC5-79CFAAFF6829}" type="pres">
      <dgm:prSet presAssocID="{F9CA50ED-2B98-466A-9997-70E7F3C672DA}" presName="thickLine" presStyleLbl="alignNode1" presStyleIdx="0" presStyleCnt="3"/>
      <dgm:spPr/>
    </dgm:pt>
    <dgm:pt modelId="{697A1071-6E40-2E4E-ADCD-E7532082787E}" type="pres">
      <dgm:prSet presAssocID="{F9CA50ED-2B98-466A-9997-70E7F3C672DA}" presName="horz1" presStyleCnt="0"/>
      <dgm:spPr/>
    </dgm:pt>
    <dgm:pt modelId="{81A801B6-4898-EC48-A9A8-6F430FF5CE9E}" type="pres">
      <dgm:prSet presAssocID="{F9CA50ED-2B98-466A-9997-70E7F3C672DA}" presName="tx1" presStyleLbl="revTx" presStyleIdx="0" presStyleCnt="3"/>
      <dgm:spPr/>
    </dgm:pt>
    <dgm:pt modelId="{B62C183F-14DA-FB41-ABE7-5EF9766995D6}" type="pres">
      <dgm:prSet presAssocID="{F9CA50ED-2B98-466A-9997-70E7F3C672DA}" presName="vert1" presStyleCnt="0"/>
      <dgm:spPr/>
    </dgm:pt>
    <dgm:pt modelId="{3C02203A-B9BE-0448-A6F6-360026788548}" type="pres">
      <dgm:prSet presAssocID="{1E0DAEFD-1A7E-4738-9277-9D270D77AAF3}" presName="thickLine" presStyleLbl="alignNode1" presStyleIdx="1" presStyleCnt="3"/>
      <dgm:spPr/>
    </dgm:pt>
    <dgm:pt modelId="{0561EC6A-3278-F642-937F-FFF724133B15}" type="pres">
      <dgm:prSet presAssocID="{1E0DAEFD-1A7E-4738-9277-9D270D77AAF3}" presName="horz1" presStyleCnt="0"/>
      <dgm:spPr/>
    </dgm:pt>
    <dgm:pt modelId="{6913449B-BB58-774B-9BE9-29EB0F04E1A1}" type="pres">
      <dgm:prSet presAssocID="{1E0DAEFD-1A7E-4738-9277-9D270D77AAF3}" presName="tx1" presStyleLbl="revTx" presStyleIdx="1" presStyleCnt="3"/>
      <dgm:spPr/>
    </dgm:pt>
    <dgm:pt modelId="{5CA82A5B-14DA-6140-B0A7-896CD48064DB}" type="pres">
      <dgm:prSet presAssocID="{1E0DAEFD-1A7E-4738-9277-9D270D77AAF3}" presName="vert1" presStyleCnt="0"/>
      <dgm:spPr/>
    </dgm:pt>
    <dgm:pt modelId="{3C2D29DA-3496-FF4E-831A-F766677A3940}" type="pres">
      <dgm:prSet presAssocID="{9A9BB97A-FC21-4275-B6B3-73F1571A8093}" presName="thickLine" presStyleLbl="alignNode1" presStyleIdx="2" presStyleCnt="3"/>
      <dgm:spPr/>
    </dgm:pt>
    <dgm:pt modelId="{FCEAE2E7-3B4F-DA4B-BE0A-D0EC24C3B263}" type="pres">
      <dgm:prSet presAssocID="{9A9BB97A-FC21-4275-B6B3-73F1571A8093}" presName="horz1" presStyleCnt="0"/>
      <dgm:spPr/>
    </dgm:pt>
    <dgm:pt modelId="{7A51B3FA-AD09-3744-8492-B22E856836B7}" type="pres">
      <dgm:prSet presAssocID="{9A9BB97A-FC21-4275-B6B3-73F1571A8093}" presName="tx1" presStyleLbl="revTx" presStyleIdx="2" presStyleCnt="3"/>
      <dgm:spPr/>
    </dgm:pt>
    <dgm:pt modelId="{94F1CAAC-F8D2-544C-AE81-6F73B64BE710}" type="pres">
      <dgm:prSet presAssocID="{9A9BB97A-FC21-4275-B6B3-73F1571A8093}" presName="vert1" presStyleCnt="0"/>
      <dgm:spPr/>
    </dgm:pt>
  </dgm:ptLst>
  <dgm:cxnLst>
    <dgm:cxn modelId="{7EEEE812-E5C0-3E4A-AE54-9D9993296268}" type="presOf" srcId="{1E0DAEFD-1A7E-4738-9277-9D270D77AAF3}" destId="{6913449B-BB58-774B-9BE9-29EB0F04E1A1}" srcOrd="0" destOrd="0" presId="urn:microsoft.com/office/officeart/2008/layout/LinedList"/>
    <dgm:cxn modelId="{CEC4E919-D17D-4C69-9BCD-4C004F191558}" srcId="{CD9A1C95-A269-426C-8415-50B841820C8D}" destId="{1E0DAEFD-1A7E-4738-9277-9D270D77AAF3}" srcOrd="1" destOrd="0" parTransId="{888DA170-7589-4390-9E6C-D5C9C9231681}" sibTransId="{3D12AA19-4497-47F4-B605-41595B704648}"/>
    <dgm:cxn modelId="{D5F45A46-E4A5-45EE-BD04-AE0557F1B777}" srcId="{CD9A1C95-A269-426C-8415-50B841820C8D}" destId="{9A9BB97A-FC21-4275-B6B3-73F1571A8093}" srcOrd="2" destOrd="0" parTransId="{E3964F6B-361C-49CA-98B2-65876DD3CBB7}" sibTransId="{1EE17A97-CF8F-4B7C-BA7B-F647BE987FA7}"/>
    <dgm:cxn modelId="{8492F054-EB7F-44BA-8D57-890AA5043901}" srcId="{CD9A1C95-A269-426C-8415-50B841820C8D}" destId="{F9CA50ED-2B98-466A-9997-70E7F3C672DA}" srcOrd="0" destOrd="0" parTransId="{FB258288-6E99-4A31-8813-B776D2F643E8}" sibTransId="{35938273-D7D9-4926-AFE2-4F2CCCE4DB04}"/>
    <dgm:cxn modelId="{956F7E9E-F749-BC41-AD07-35507908A655}" type="presOf" srcId="{CD9A1C95-A269-426C-8415-50B841820C8D}" destId="{994ADFFF-994E-6640-A644-C7471F37E5F8}" srcOrd="0" destOrd="0" presId="urn:microsoft.com/office/officeart/2008/layout/LinedList"/>
    <dgm:cxn modelId="{6FF003E8-C54F-C649-A01B-2CC1A7A87161}" type="presOf" srcId="{F9CA50ED-2B98-466A-9997-70E7F3C672DA}" destId="{81A801B6-4898-EC48-A9A8-6F430FF5CE9E}" srcOrd="0" destOrd="0" presId="urn:microsoft.com/office/officeart/2008/layout/LinedList"/>
    <dgm:cxn modelId="{05E6A4EC-9466-AD44-855F-A6C1018AD31C}" type="presOf" srcId="{9A9BB97A-FC21-4275-B6B3-73F1571A8093}" destId="{7A51B3FA-AD09-3744-8492-B22E856836B7}" srcOrd="0" destOrd="0" presId="urn:microsoft.com/office/officeart/2008/layout/LinedList"/>
    <dgm:cxn modelId="{64BB05F6-4DE0-E541-B2D7-963744E44474}" type="presParOf" srcId="{994ADFFF-994E-6640-A644-C7471F37E5F8}" destId="{696E0FE9-9878-EF4E-BCC5-79CFAAFF6829}" srcOrd="0" destOrd="0" presId="urn:microsoft.com/office/officeart/2008/layout/LinedList"/>
    <dgm:cxn modelId="{B3F52C6F-068A-1041-9452-BF9F2550CCA1}" type="presParOf" srcId="{994ADFFF-994E-6640-A644-C7471F37E5F8}" destId="{697A1071-6E40-2E4E-ADCD-E7532082787E}" srcOrd="1" destOrd="0" presId="urn:microsoft.com/office/officeart/2008/layout/LinedList"/>
    <dgm:cxn modelId="{4C7FA957-7304-A748-B27A-6EB3738B6D94}" type="presParOf" srcId="{697A1071-6E40-2E4E-ADCD-E7532082787E}" destId="{81A801B6-4898-EC48-A9A8-6F430FF5CE9E}" srcOrd="0" destOrd="0" presId="urn:microsoft.com/office/officeart/2008/layout/LinedList"/>
    <dgm:cxn modelId="{46235C1E-56B1-7343-AC72-29EB31B94A7C}" type="presParOf" srcId="{697A1071-6E40-2E4E-ADCD-E7532082787E}" destId="{B62C183F-14DA-FB41-ABE7-5EF9766995D6}" srcOrd="1" destOrd="0" presId="urn:microsoft.com/office/officeart/2008/layout/LinedList"/>
    <dgm:cxn modelId="{DEC8AFE2-421B-204A-BF5F-8162B4B2C9F3}" type="presParOf" srcId="{994ADFFF-994E-6640-A644-C7471F37E5F8}" destId="{3C02203A-B9BE-0448-A6F6-360026788548}" srcOrd="2" destOrd="0" presId="urn:microsoft.com/office/officeart/2008/layout/LinedList"/>
    <dgm:cxn modelId="{FFB9E0DE-9DEF-5040-B22C-9C7CBB504D5F}" type="presParOf" srcId="{994ADFFF-994E-6640-A644-C7471F37E5F8}" destId="{0561EC6A-3278-F642-937F-FFF724133B15}" srcOrd="3" destOrd="0" presId="urn:microsoft.com/office/officeart/2008/layout/LinedList"/>
    <dgm:cxn modelId="{1C168A86-A733-6B47-9845-FBA5690F3A01}" type="presParOf" srcId="{0561EC6A-3278-F642-937F-FFF724133B15}" destId="{6913449B-BB58-774B-9BE9-29EB0F04E1A1}" srcOrd="0" destOrd="0" presId="urn:microsoft.com/office/officeart/2008/layout/LinedList"/>
    <dgm:cxn modelId="{E328B1CB-8BC0-B246-9E24-E53351F40051}" type="presParOf" srcId="{0561EC6A-3278-F642-937F-FFF724133B15}" destId="{5CA82A5B-14DA-6140-B0A7-896CD48064DB}" srcOrd="1" destOrd="0" presId="urn:microsoft.com/office/officeart/2008/layout/LinedList"/>
    <dgm:cxn modelId="{13F3A500-5245-D349-A192-CBDA40D34E38}" type="presParOf" srcId="{994ADFFF-994E-6640-A644-C7471F37E5F8}" destId="{3C2D29DA-3496-FF4E-831A-F766677A3940}" srcOrd="4" destOrd="0" presId="urn:microsoft.com/office/officeart/2008/layout/LinedList"/>
    <dgm:cxn modelId="{92EEF875-B6C9-9140-B1C4-E5A03253426D}" type="presParOf" srcId="{994ADFFF-994E-6640-A644-C7471F37E5F8}" destId="{FCEAE2E7-3B4F-DA4B-BE0A-D0EC24C3B263}" srcOrd="5" destOrd="0" presId="urn:microsoft.com/office/officeart/2008/layout/LinedList"/>
    <dgm:cxn modelId="{A9D57F9B-CF8E-3648-B932-DAF79C46730D}" type="presParOf" srcId="{FCEAE2E7-3B4F-DA4B-BE0A-D0EC24C3B263}" destId="{7A51B3FA-AD09-3744-8492-B22E856836B7}" srcOrd="0" destOrd="0" presId="urn:microsoft.com/office/officeart/2008/layout/LinedList"/>
    <dgm:cxn modelId="{28298B8A-2388-F94C-AB7B-67FFA5798369}" type="presParOf" srcId="{FCEAE2E7-3B4F-DA4B-BE0A-D0EC24C3B263}" destId="{94F1CAAC-F8D2-544C-AE81-6F73B64BE71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41B43-D432-D444-9FAE-932CD1A32F1C}">
      <dsp:nvSpPr>
        <dsp:cNvPr id="0" name=""/>
        <dsp:cNvSpPr/>
      </dsp:nvSpPr>
      <dsp:spPr>
        <a:xfrm rot="16200000">
          <a:off x="-1101739" y="1102565"/>
          <a:ext cx="4351338" cy="2146207"/>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1861" bIns="0" numCol="1" spcCol="1270" anchor="t" anchorCtr="0">
          <a:noAutofit/>
        </a:bodyPr>
        <a:lstStyle/>
        <a:p>
          <a:pPr marL="0" lvl="0" indent="0" algn="l" defTabSz="844550">
            <a:lnSpc>
              <a:spcPct val="90000"/>
            </a:lnSpc>
            <a:spcBef>
              <a:spcPct val="0"/>
            </a:spcBef>
            <a:spcAft>
              <a:spcPct val="35000"/>
            </a:spcAft>
            <a:buNone/>
          </a:pPr>
          <a:r>
            <a:rPr lang="en-US" sz="1900" kern="1200" dirty="0"/>
            <a:t>Moral theory</a:t>
          </a:r>
        </a:p>
        <a:p>
          <a:pPr marL="114300" lvl="1" indent="-114300" algn="l" defTabSz="666750">
            <a:lnSpc>
              <a:spcPct val="90000"/>
            </a:lnSpc>
            <a:spcBef>
              <a:spcPct val="0"/>
            </a:spcBef>
            <a:spcAft>
              <a:spcPct val="15000"/>
            </a:spcAft>
            <a:buChar char="•"/>
          </a:pPr>
          <a:r>
            <a:rPr lang="en-US" sz="1500" kern="1200" dirty="0"/>
            <a:t>Abstract guide for assessing right/wrong, good/bad</a:t>
          </a:r>
        </a:p>
        <a:p>
          <a:pPr marL="114300" lvl="1" indent="-114300" algn="l" defTabSz="666750">
            <a:lnSpc>
              <a:spcPct val="90000"/>
            </a:lnSpc>
            <a:spcBef>
              <a:spcPct val="0"/>
            </a:spcBef>
            <a:spcAft>
              <a:spcPct val="15000"/>
            </a:spcAft>
            <a:buChar char="•"/>
          </a:pPr>
          <a:r>
            <a:rPr lang="en-US" sz="1500" kern="1200" dirty="0"/>
            <a:t>Revisable - seek reflective equilibrium between theory,  intuitions, and considered moral judgments</a:t>
          </a:r>
        </a:p>
      </dsp:txBody>
      <dsp:txXfrm rot="5400000">
        <a:off x="826" y="870268"/>
        <a:ext cx="2146207" cy="2610802"/>
      </dsp:txXfrm>
    </dsp:sp>
    <dsp:sp modelId="{ADDA8512-3D3D-F34C-A01B-F1FFC08C31CB}">
      <dsp:nvSpPr>
        <dsp:cNvPr id="0" name=""/>
        <dsp:cNvSpPr/>
      </dsp:nvSpPr>
      <dsp:spPr>
        <a:xfrm rot="16200000">
          <a:off x="1205433" y="1102565"/>
          <a:ext cx="4351338" cy="2146207"/>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1861" bIns="0" numCol="1" spcCol="1270" anchor="t" anchorCtr="0">
          <a:noAutofit/>
        </a:bodyPr>
        <a:lstStyle/>
        <a:p>
          <a:pPr marL="0" lvl="0" indent="0" algn="l" defTabSz="844550">
            <a:lnSpc>
              <a:spcPct val="90000"/>
            </a:lnSpc>
            <a:spcBef>
              <a:spcPct val="0"/>
            </a:spcBef>
            <a:spcAft>
              <a:spcPct val="35000"/>
            </a:spcAft>
            <a:buNone/>
          </a:pPr>
          <a:r>
            <a:rPr lang="en-US" sz="1900" kern="1200" dirty="0"/>
            <a:t>Principles</a:t>
          </a:r>
        </a:p>
        <a:p>
          <a:pPr marL="114300" lvl="1" indent="-114300" algn="l" defTabSz="666750">
            <a:lnSpc>
              <a:spcPct val="90000"/>
            </a:lnSpc>
            <a:spcBef>
              <a:spcPct val="0"/>
            </a:spcBef>
            <a:spcAft>
              <a:spcPct val="15000"/>
            </a:spcAft>
            <a:buChar char="•"/>
          </a:pPr>
          <a:r>
            <a:rPr lang="en-US" sz="1500" kern="1200" dirty="0"/>
            <a:t>Derived from theories and intuitions</a:t>
          </a:r>
        </a:p>
        <a:p>
          <a:pPr marL="114300" lvl="1" indent="-114300" algn="l" defTabSz="666750">
            <a:lnSpc>
              <a:spcPct val="90000"/>
            </a:lnSpc>
            <a:spcBef>
              <a:spcPct val="0"/>
            </a:spcBef>
            <a:spcAft>
              <a:spcPct val="15000"/>
            </a:spcAft>
            <a:buChar char="•"/>
          </a:pPr>
          <a:r>
            <a:rPr lang="en-US" sz="1500" kern="1200" dirty="0"/>
            <a:t>Less abstract than theories, capable of guiding decision-making</a:t>
          </a:r>
        </a:p>
      </dsp:txBody>
      <dsp:txXfrm rot="5400000">
        <a:off x="2307998" y="870268"/>
        <a:ext cx="2146207" cy="2610802"/>
      </dsp:txXfrm>
    </dsp:sp>
    <dsp:sp modelId="{95786EAA-6A76-704F-A6EC-012B081FDC07}">
      <dsp:nvSpPr>
        <dsp:cNvPr id="0" name=""/>
        <dsp:cNvSpPr/>
      </dsp:nvSpPr>
      <dsp:spPr>
        <a:xfrm rot="16200000">
          <a:off x="3512606" y="1102565"/>
          <a:ext cx="4351338" cy="2146207"/>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1861" bIns="0" numCol="1" spcCol="1270" anchor="t" anchorCtr="0">
          <a:noAutofit/>
        </a:bodyPr>
        <a:lstStyle/>
        <a:p>
          <a:pPr marL="0" lvl="0" indent="0" algn="l" defTabSz="844550">
            <a:lnSpc>
              <a:spcPct val="90000"/>
            </a:lnSpc>
            <a:spcBef>
              <a:spcPct val="0"/>
            </a:spcBef>
            <a:spcAft>
              <a:spcPct val="35000"/>
            </a:spcAft>
            <a:buNone/>
          </a:pPr>
          <a:r>
            <a:rPr lang="en-US" sz="1900" kern="1200" dirty="0"/>
            <a:t>Applications</a:t>
          </a:r>
        </a:p>
        <a:p>
          <a:pPr marL="0" lvl="0" indent="0" algn="l" defTabSz="844550">
            <a:lnSpc>
              <a:spcPct val="90000"/>
            </a:lnSpc>
            <a:spcBef>
              <a:spcPct val="0"/>
            </a:spcBef>
            <a:spcAft>
              <a:spcPct val="35000"/>
            </a:spcAft>
            <a:buNone/>
          </a:pPr>
          <a:r>
            <a:rPr lang="en-US" sz="1900" kern="1200" dirty="0"/>
            <a:t>of principle</a:t>
          </a:r>
        </a:p>
        <a:p>
          <a:pPr marL="0" lvl="0" indent="0" algn="l" defTabSz="844550">
            <a:lnSpc>
              <a:spcPct val="90000"/>
            </a:lnSpc>
            <a:spcBef>
              <a:spcPct val="0"/>
            </a:spcBef>
            <a:spcAft>
              <a:spcPct val="35000"/>
            </a:spcAft>
            <a:buNone/>
          </a:pPr>
          <a:r>
            <a:rPr lang="en-US" sz="1900" kern="1200" dirty="0"/>
            <a:t>to concrete cases</a:t>
          </a:r>
        </a:p>
        <a:p>
          <a:pPr marL="114300" lvl="1" indent="-114300" algn="l" defTabSz="666750">
            <a:lnSpc>
              <a:spcPct val="90000"/>
            </a:lnSpc>
            <a:spcBef>
              <a:spcPct val="0"/>
            </a:spcBef>
            <a:spcAft>
              <a:spcPct val="15000"/>
            </a:spcAft>
            <a:buChar char="•"/>
          </a:pPr>
          <a:r>
            <a:rPr lang="en-US" sz="1500" kern="1200" dirty="0"/>
            <a:t>Guides action/decision-making</a:t>
          </a:r>
        </a:p>
        <a:p>
          <a:pPr marL="114300" lvl="1" indent="-114300" algn="l" defTabSz="666750">
            <a:lnSpc>
              <a:spcPct val="90000"/>
            </a:lnSpc>
            <a:spcBef>
              <a:spcPct val="0"/>
            </a:spcBef>
            <a:spcAft>
              <a:spcPct val="15000"/>
            </a:spcAft>
            <a:buChar char="•"/>
          </a:pPr>
          <a:r>
            <a:rPr lang="en-US" sz="1500" kern="1200" dirty="0"/>
            <a:t>Probes  intuition via case examples and thought experiments (e.g., trolley problem) </a:t>
          </a:r>
        </a:p>
      </dsp:txBody>
      <dsp:txXfrm rot="5400000">
        <a:off x="4615171" y="870268"/>
        <a:ext cx="2146207" cy="2610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7D0D7-639E-334B-9E1F-2121A528CA07}">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5E115D-B5B9-2844-97C8-FB55570E0BF2}">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100000"/>
            </a:lnSpc>
            <a:spcBef>
              <a:spcPct val="0"/>
            </a:spcBef>
            <a:spcAft>
              <a:spcPct val="35000"/>
            </a:spcAft>
            <a:buNone/>
          </a:pPr>
          <a:r>
            <a:rPr lang="en-US" sz="3500" kern="1200"/>
            <a:t>To make AI technologies broadly available and accessible to everyone or give everyone the resources to use/develop AI tech for themselves</a:t>
          </a:r>
        </a:p>
      </dsp:txBody>
      <dsp:txXfrm>
        <a:off x="0" y="0"/>
        <a:ext cx="6900512" cy="2768070"/>
      </dsp:txXfrm>
    </dsp:sp>
    <dsp:sp modelId="{CBDA65E9-6679-EE4D-BB6A-95CC53287C7C}">
      <dsp:nvSpPr>
        <dsp:cNvPr id="0" name=""/>
        <dsp:cNvSpPr/>
      </dsp:nvSpPr>
      <dsp:spPr>
        <a:xfrm>
          <a:off x="0" y="2768070"/>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D517FD-0C48-1B42-B54B-86F045928F92}">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100000"/>
            </a:lnSpc>
            <a:spcBef>
              <a:spcPct val="0"/>
            </a:spcBef>
            <a:spcAft>
              <a:spcPct val="35000"/>
            </a:spcAft>
            <a:buNone/>
          </a:pPr>
          <a:r>
            <a:rPr lang="en-US" sz="3500" kern="1200" dirty="0"/>
            <a:t>To ensure that AI technologies are governed democratically. </a:t>
          </a:r>
        </a:p>
      </dsp:txBody>
      <dsp:txXfrm>
        <a:off x="0" y="2768070"/>
        <a:ext cx="6900512" cy="2768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E0C1A-30E3-A443-91A3-58E4441BBCFF}">
      <dsp:nvSpPr>
        <dsp:cNvPr id="0" name=""/>
        <dsp:cNvSpPr/>
      </dsp:nvSpPr>
      <dsp:spPr>
        <a:xfrm>
          <a:off x="0" y="304301"/>
          <a:ext cx="7559504" cy="184231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Take a minute to evaluate these objections to the standard picture. </a:t>
          </a:r>
        </a:p>
      </dsp:txBody>
      <dsp:txXfrm>
        <a:off x="89934" y="394235"/>
        <a:ext cx="7379636" cy="1662443"/>
      </dsp:txXfrm>
    </dsp:sp>
    <dsp:sp modelId="{C761F91F-43A6-4D4A-9D7B-45FC471BF185}">
      <dsp:nvSpPr>
        <dsp:cNvPr id="0" name=""/>
        <dsp:cNvSpPr/>
      </dsp:nvSpPr>
      <dsp:spPr>
        <a:xfrm>
          <a:off x="0" y="2221492"/>
          <a:ext cx="7559504" cy="1842311"/>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Is there a practical dimension to the proposal that we make existing structures either more democratic or more responsive to the reasons/causes that animate the call for democratizing AI?  </a:t>
          </a:r>
        </a:p>
      </dsp:txBody>
      <dsp:txXfrm>
        <a:off x="89934" y="2311426"/>
        <a:ext cx="7379636" cy="1662443"/>
      </dsp:txXfrm>
    </dsp:sp>
    <dsp:sp modelId="{0AEB9EBB-584B-8C49-B22E-946123E083B4}">
      <dsp:nvSpPr>
        <dsp:cNvPr id="0" name=""/>
        <dsp:cNvSpPr/>
      </dsp:nvSpPr>
      <dsp:spPr>
        <a:xfrm>
          <a:off x="0" y="4138684"/>
          <a:ext cx="7559504" cy="184231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What might your role be in evaluating or implementing these recommendations? As AI researchers, developers, citizens, etc?</a:t>
          </a:r>
        </a:p>
      </dsp:txBody>
      <dsp:txXfrm>
        <a:off x="89934" y="4228618"/>
        <a:ext cx="7379636" cy="16624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7BEA3-7579-9A43-9428-1D09C68CCEE4}">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E01215-3727-2544-8B48-B333C7E9345C}">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4. Develop a framework to enhance the explicability of AI systems that make socially significant decisions. </a:t>
          </a:r>
        </a:p>
      </dsp:txBody>
      <dsp:txXfrm>
        <a:off x="0" y="0"/>
        <a:ext cx="6900512" cy="1384035"/>
      </dsp:txXfrm>
    </dsp:sp>
    <dsp:sp modelId="{9BFBBE72-4506-0645-858E-ECE8A7E20A9C}">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E13AB3-C0B4-BF4A-87DC-E64C6B89AE38}">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5. Develop appropriate legal procedures and improve the IT infrastructure of the justice system to permit the scrutiny of algorithmic decisions in court. </a:t>
          </a:r>
        </a:p>
      </dsp:txBody>
      <dsp:txXfrm>
        <a:off x="0" y="1384035"/>
        <a:ext cx="6900512" cy="1384035"/>
      </dsp:txXfrm>
    </dsp:sp>
    <dsp:sp modelId="{DD6A8B72-6440-6549-B872-CFFD2F773267}">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1B987-181C-5D44-9E17-815EDFC709E2}">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6. Develop auditing mechanisms for AI systems to identify unwanted consequences, such as unfair bias, and (for instance, in cooperation with the insurance sector) a solidarity mechanism to deal with severe risks in AI-intensive sectors.</a:t>
          </a:r>
        </a:p>
      </dsp:txBody>
      <dsp:txXfrm>
        <a:off x="0" y="2768070"/>
        <a:ext cx="6900512" cy="1384035"/>
      </dsp:txXfrm>
    </dsp:sp>
    <dsp:sp modelId="{3210D736-AC23-5547-8399-45BC2314531F}">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E545DC-05A7-6742-B4DD-839B0E5003D9}">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7. Develop agreed-upon metrics for the trustworthiness of AI products and services, to be undertaken either by a new organisation, or by a suitable existing organisation. “Trust index”</a:t>
          </a:r>
        </a:p>
      </dsp:txBody>
      <dsp:txXfrm>
        <a:off x="0" y="4152105"/>
        <a:ext cx="6900512" cy="1384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E0FE9-9878-EF4E-BCC5-79CFAAFF6829}">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A801B6-4898-EC48-A9A8-6F430FF5CE9E}">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12. </a:t>
          </a:r>
          <a:r>
            <a:rPr lang="en-US" sz="2300" kern="1200" dirty="0" err="1"/>
            <a:t>Incentivise</a:t>
          </a:r>
          <a:r>
            <a:rPr lang="en-US" sz="2300" kern="1200" dirty="0"/>
            <a:t> financially … the development and use of AI technologies … that are socially preferable (not merely acceptable) and environmentally friendly (not merely sustainable but </a:t>
          </a:r>
          <a:r>
            <a:rPr lang="en-US" sz="2300" kern="1200" dirty="0" err="1"/>
            <a:t>favourable</a:t>
          </a:r>
          <a:r>
            <a:rPr lang="en-US" sz="2300" kern="1200" dirty="0"/>
            <a:t> to the environment).</a:t>
          </a:r>
        </a:p>
      </dsp:txBody>
      <dsp:txXfrm>
        <a:off x="0" y="2703"/>
        <a:ext cx="6900512" cy="1843578"/>
      </dsp:txXfrm>
    </dsp:sp>
    <dsp:sp modelId="{3C02203A-B9BE-0448-A6F6-360026788548}">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13449B-BB58-774B-9BE9-29EB0F04E1A1}">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13. </a:t>
          </a:r>
          <a:r>
            <a:rPr lang="en-US" sz="2300" kern="1200" dirty="0" err="1"/>
            <a:t>Incentivise</a:t>
          </a:r>
          <a:r>
            <a:rPr lang="en-US" sz="2300" kern="1200" dirty="0"/>
            <a:t> financially a sustained, increased and coherent … research effort, tailored to the specific features of AI as a scientific field of investigation.</a:t>
          </a:r>
        </a:p>
        <a:p>
          <a:pPr marL="0" lvl="0" indent="0" algn="l" defTabSz="1022350">
            <a:lnSpc>
              <a:spcPct val="90000"/>
            </a:lnSpc>
            <a:spcBef>
              <a:spcPct val="0"/>
            </a:spcBef>
            <a:spcAft>
              <a:spcPct val="35000"/>
            </a:spcAft>
            <a:buNone/>
          </a:pPr>
          <a:endParaRPr lang="en-US" sz="2300" kern="1200" dirty="0"/>
        </a:p>
      </dsp:txBody>
      <dsp:txXfrm>
        <a:off x="0" y="1846281"/>
        <a:ext cx="6900512" cy="1843578"/>
      </dsp:txXfrm>
    </dsp:sp>
    <dsp:sp modelId="{3C2D29DA-3496-FF4E-831A-F766677A3940}">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51B3FA-AD09-3744-8492-B22E856836B7}">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chemeClr val="tx1"/>
              </a:solidFill>
              <a:effectLst/>
              <a:latin typeface="+mn-lt"/>
              <a:ea typeface="+mn-ea"/>
              <a:cs typeface="+mn-cs"/>
            </a:rPr>
            <a:t>14. </a:t>
          </a:r>
          <a:r>
            <a:rPr lang="en-US" sz="2300" kern="1200" dirty="0" err="1">
              <a:solidFill>
                <a:schemeClr val="tx1"/>
              </a:solidFill>
              <a:effectLst/>
              <a:latin typeface="+mn-lt"/>
              <a:ea typeface="+mn-ea"/>
              <a:cs typeface="+mn-cs"/>
            </a:rPr>
            <a:t>Incentivise</a:t>
          </a:r>
          <a:r>
            <a:rPr lang="en-US" sz="2300" kern="1200" dirty="0">
              <a:solidFill>
                <a:schemeClr val="tx1"/>
              </a:solidFill>
              <a:effectLst/>
              <a:latin typeface="+mn-lt"/>
              <a:ea typeface="+mn-ea"/>
              <a:cs typeface="+mn-cs"/>
            </a:rPr>
            <a:t> financially cross-disciplinary and cross-sectoral cooperation and debate concerning the intersections between technology, social issues, legal studies, and ethics. </a:t>
          </a:r>
          <a:endParaRPr lang="en-US" sz="2300" kern="1200" dirty="0"/>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566F-823A-834B-B08B-C463BB114B50}"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FB6B9-2FE4-CD4E-B1CD-684DC36A06BE}" type="slidenum">
              <a:rPr lang="en-US" smtClean="0"/>
              <a:t>‹#›</a:t>
            </a:fld>
            <a:endParaRPr lang="en-US"/>
          </a:p>
        </p:txBody>
      </p:sp>
    </p:spTree>
    <p:extLst>
      <p:ext uri="{BB962C8B-B14F-4D97-AF65-F5344CB8AC3E}">
        <p14:creationId xmlns:p14="http://schemas.microsoft.com/office/powerpoint/2010/main" val="2339723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DE8BB-9FDF-6D47-9087-BA264FD74F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835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27</a:t>
            </a:fld>
            <a:endParaRPr lang="en-US"/>
          </a:p>
        </p:txBody>
      </p:sp>
    </p:spTree>
    <p:extLst>
      <p:ext uri="{BB962C8B-B14F-4D97-AF65-F5344CB8AC3E}">
        <p14:creationId xmlns:p14="http://schemas.microsoft.com/office/powerpoint/2010/main" val="2709692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29</a:t>
            </a:fld>
            <a:endParaRPr lang="en-US"/>
          </a:p>
        </p:txBody>
      </p:sp>
    </p:spTree>
    <p:extLst>
      <p:ext uri="{BB962C8B-B14F-4D97-AF65-F5344CB8AC3E}">
        <p14:creationId xmlns:p14="http://schemas.microsoft.com/office/powerpoint/2010/main" val="123333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30</a:t>
            </a:fld>
            <a:endParaRPr lang="en-US"/>
          </a:p>
        </p:txBody>
      </p:sp>
    </p:spTree>
    <p:extLst>
      <p:ext uri="{BB962C8B-B14F-4D97-AF65-F5344CB8AC3E}">
        <p14:creationId xmlns:p14="http://schemas.microsoft.com/office/powerpoint/2010/main" val="3835243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31</a:t>
            </a:fld>
            <a:endParaRPr lang="en-US"/>
          </a:p>
        </p:txBody>
      </p:sp>
    </p:spTree>
    <p:extLst>
      <p:ext uri="{BB962C8B-B14F-4D97-AF65-F5344CB8AC3E}">
        <p14:creationId xmlns:p14="http://schemas.microsoft.com/office/powerpoint/2010/main" val="3793852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32</a:t>
            </a:fld>
            <a:endParaRPr lang="en-US"/>
          </a:p>
        </p:txBody>
      </p:sp>
    </p:spTree>
    <p:extLst>
      <p:ext uri="{BB962C8B-B14F-4D97-AF65-F5344CB8AC3E}">
        <p14:creationId xmlns:p14="http://schemas.microsoft.com/office/powerpoint/2010/main" val="2922939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Times" pitchFamily="2" charset="0"/>
              </a:rPr>
              <a:t>The upshot of this paper may sound anti-democratic. It is</a:t>
            </a:r>
            <a:r>
              <a:rPr lang="en-US" i="0" dirty="0">
                <a:effectLst/>
                <a:latin typeface="Times" pitchFamily="2" charset="0"/>
              </a:rPr>
              <a:t> </a:t>
            </a:r>
            <a:r>
              <a:rPr lang="en-US" i="1" dirty="0">
                <a:effectLst/>
                <a:latin typeface="Times" pitchFamily="2" charset="0"/>
              </a:rPr>
              <a:t>not. I take myself to be playing for the same team as those</a:t>
            </a:r>
            <a:endParaRPr lang="en-US" dirty="0">
              <a:effectLst/>
              <a:latin typeface="Times" pitchFamily="2" charset="0"/>
            </a:endParaRPr>
          </a:p>
          <a:p>
            <a:r>
              <a:rPr lang="en-US" i="1" dirty="0">
                <a:effectLst/>
                <a:latin typeface="Times" pitchFamily="2" charset="0"/>
              </a:rPr>
              <a:t>who demand to democratize AI—team democracy. I am</a:t>
            </a:r>
            <a:r>
              <a:rPr lang="en-US" i="0" dirty="0">
                <a:effectLst/>
                <a:latin typeface="Times" pitchFamily="2" charset="0"/>
              </a:rPr>
              <a:t> </a:t>
            </a:r>
            <a:r>
              <a:rPr lang="en-US" i="1" dirty="0">
                <a:effectLst/>
                <a:latin typeface="Times" pitchFamily="2" charset="0"/>
              </a:rPr>
              <a:t>worried about our game plan. The demand to democratize</a:t>
            </a:r>
            <a:endParaRPr lang="en-US" dirty="0">
              <a:effectLst/>
              <a:latin typeface="Times" pitchFamily="2" charset="0"/>
            </a:endParaRPr>
          </a:p>
          <a:p>
            <a:r>
              <a:rPr lang="en-US" i="1" dirty="0">
                <a:effectLst/>
                <a:latin typeface="Times" pitchFamily="2" charset="0"/>
              </a:rPr>
              <a:t>AI seems to be driven by understanding “democracy” as</a:t>
            </a:r>
            <a:r>
              <a:rPr lang="en-US" i="0" dirty="0">
                <a:effectLst/>
                <a:latin typeface="Times" pitchFamily="2" charset="0"/>
              </a:rPr>
              <a:t> </a:t>
            </a:r>
            <a:r>
              <a:rPr lang="en-US" i="1" dirty="0">
                <a:effectLst/>
                <a:latin typeface="Times" pitchFamily="2" charset="0"/>
              </a:rPr>
              <a:t>“rule by the people.” Or at least, the demand emphasizes</a:t>
            </a:r>
            <a:endParaRPr lang="en-US" dirty="0">
              <a:effectLst/>
              <a:latin typeface="Times" pitchFamily="2" charset="0"/>
            </a:endParaRPr>
          </a:p>
          <a:p>
            <a:r>
              <a:rPr lang="en-US" i="1" dirty="0">
                <a:effectLst/>
                <a:latin typeface="Times" pitchFamily="2" charset="0"/>
              </a:rPr>
              <a:t>the value and importance of broad and inclusive participation.</a:t>
            </a:r>
            <a:r>
              <a:rPr lang="en-US" i="0" dirty="0">
                <a:effectLst/>
                <a:latin typeface="Times" pitchFamily="2" charset="0"/>
              </a:rPr>
              <a:t> </a:t>
            </a:r>
            <a:r>
              <a:rPr lang="en-US" i="1" dirty="0">
                <a:effectLst/>
                <a:latin typeface="Times" pitchFamily="2" charset="0"/>
              </a:rPr>
              <a:t>Moreover, the demand is abstract. It concentrates on</a:t>
            </a:r>
            <a:endParaRPr lang="en-US" dirty="0">
              <a:effectLst/>
              <a:latin typeface="Times" pitchFamily="2" charset="0"/>
            </a:endParaRPr>
          </a:p>
          <a:p>
            <a:r>
              <a:rPr lang="en-US" i="1" dirty="0">
                <a:effectLst/>
                <a:latin typeface="Times" pitchFamily="2" charset="0"/>
              </a:rPr>
              <a:t>the whether of participation not on the how. This abstract</a:t>
            </a:r>
            <a:r>
              <a:rPr lang="en-US" i="0" dirty="0">
                <a:effectLst/>
                <a:latin typeface="Times" pitchFamily="2" charset="0"/>
              </a:rPr>
              <a:t> </a:t>
            </a:r>
            <a:r>
              <a:rPr lang="en-US" i="1" dirty="0">
                <a:effectLst/>
                <a:latin typeface="Times" pitchFamily="2" charset="0"/>
              </a:rPr>
              <a:t>emphasis could be a fatal mistake. We see that authoritarian</a:t>
            </a:r>
            <a:endParaRPr lang="en-US" dirty="0">
              <a:effectLst/>
              <a:latin typeface="Times" pitchFamily="2" charset="0"/>
            </a:endParaRPr>
          </a:p>
          <a:p>
            <a:r>
              <a:rPr lang="en-US" i="1" dirty="0">
                <a:effectLst/>
                <a:latin typeface="Times" pitchFamily="2" charset="0"/>
              </a:rPr>
              <a:t>figures misappropriate the idea of democracy to advance</a:t>
            </a:r>
            <a:r>
              <a:rPr lang="en-US" i="0" dirty="0">
                <a:effectLst/>
                <a:latin typeface="Times" pitchFamily="2" charset="0"/>
              </a:rPr>
              <a:t> </a:t>
            </a:r>
            <a:r>
              <a:rPr lang="en-US" i="1" dirty="0">
                <a:effectLst/>
                <a:latin typeface="Times" pitchFamily="2" charset="0"/>
              </a:rPr>
              <a:t>their kleptocratic or nationalist mission. These authoritarian</a:t>
            </a:r>
            <a:endParaRPr lang="en-US" dirty="0">
              <a:effectLst/>
              <a:latin typeface="Times" pitchFamily="2" charset="0"/>
            </a:endParaRPr>
          </a:p>
          <a:p>
            <a:r>
              <a:rPr lang="en-US" i="1" dirty="0">
                <a:effectLst/>
                <a:latin typeface="Times" pitchFamily="2" charset="0"/>
              </a:rPr>
              <a:t>figures not only co-opt the name “democracy”, they also</a:t>
            </a:r>
            <a:r>
              <a:rPr lang="en-US" i="0" dirty="0">
                <a:effectLst/>
                <a:latin typeface="Times" pitchFamily="2" charset="0"/>
              </a:rPr>
              <a:t> </a:t>
            </a:r>
            <a:r>
              <a:rPr lang="en-US" i="1" dirty="0">
                <a:effectLst/>
                <a:latin typeface="Times" pitchFamily="2" charset="0"/>
              </a:rPr>
              <a:t>weaponize the idea’s substance (Mayer </a:t>
            </a:r>
            <a:r>
              <a:rPr lang="en-US" i="1" dirty="0">
                <a:solidFill>
                  <a:srgbClr val="0000FF"/>
                </a:solidFill>
                <a:effectLst/>
                <a:latin typeface="Times" pitchFamily="2" charset="0"/>
              </a:rPr>
              <a:t>2001</a:t>
            </a:r>
            <a:r>
              <a:rPr lang="en-US" i="1" dirty="0">
                <a:effectLst/>
                <a:latin typeface="Times" pitchFamily="2" charset="0"/>
              </a:rPr>
              <a:t>).</a:t>
            </a:r>
            <a:r>
              <a:rPr lang="en-US" i="1" dirty="0">
                <a:solidFill>
                  <a:srgbClr val="0000FF"/>
                </a:solidFill>
                <a:effectLst/>
                <a:latin typeface="Times" pitchFamily="2" charset="0"/>
              </a:rPr>
              <a:t>2 </a:t>
            </a:r>
            <a:r>
              <a:rPr lang="en-US" i="1" dirty="0">
                <a:effectLst/>
                <a:latin typeface="Times" pitchFamily="2" charset="0"/>
              </a:rPr>
              <a:t>With the</a:t>
            </a:r>
            <a:endParaRPr lang="en-US" dirty="0">
              <a:effectLst/>
              <a:latin typeface="Times" pitchFamily="2" charset="0"/>
            </a:endParaRPr>
          </a:p>
          <a:p>
            <a:r>
              <a:rPr lang="en-US" i="1" dirty="0">
                <a:effectLst/>
                <a:latin typeface="Times" pitchFamily="2" charset="0"/>
              </a:rPr>
              <a:t>gesture and solicitude of a tribune, authoritarians, claiming</a:t>
            </a:r>
            <a:r>
              <a:rPr lang="en-US" i="0" dirty="0">
                <a:effectLst/>
                <a:latin typeface="Times" pitchFamily="2" charset="0"/>
              </a:rPr>
              <a:t> </a:t>
            </a:r>
            <a:r>
              <a:rPr lang="en-US" i="1" dirty="0">
                <a:effectLst/>
                <a:latin typeface="Times" pitchFamily="2" charset="0"/>
              </a:rPr>
              <a:t>to be at one with the masses, take the “rule by the people”</a:t>
            </a:r>
            <a:endParaRPr lang="en-US" dirty="0">
              <a:effectLst/>
              <a:latin typeface="Times" pitchFamily="2" charset="0"/>
            </a:endParaRPr>
          </a:p>
          <a:p>
            <a:r>
              <a:rPr lang="en-US" i="1" dirty="0">
                <a:effectLst/>
                <a:latin typeface="Times" pitchFamily="2" charset="0"/>
              </a:rPr>
              <a:t>element of democracy to turn democracy against itself. Our</a:t>
            </a:r>
            <a:r>
              <a:rPr lang="en-US" i="0" dirty="0">
                <a:effectLst/>
                <a:latin typeface="Times" pitchFamily="2" charset="0"/>
              </a:rPr>
              <a:t> </a:t>
            </a:r>
            <a:r>
              <a:rPr lang="en-US" i="1" dirty="0">
                <a:effectLst/>
                <a:latin typeface="Times" pitchFamily="2" charset="0"/>
              </a:rPr>
              <a:t>times therefore require that democratic theorists identify the</a:t>
            </a:r>
            <a:endParaRPr lang="en-US" dirty="0">
              <a:effectLst/>
              <a:latin typeface="Times" pitchFamily="2" charset="0"/>
            </a:endParaRPr>
          </a:p>
          <a:p>
            <a:r>
              <a:rPr lang="en-US" i="1" dirty="0">
                <a:effectLst/>
                <a:latin typeface="Times" pitchFamily="2" charset="0"/>
              </a:rPr>
              <a:t>pitfalls and limits of participation. To clarify these limits is</a:t>
            </a:r>
            <a:r>
              <a:rPr lang="en-US" i="0" dirty="0">
                <a:effectLst/>
                <a:latin typeface="Times" pitchFamily="2" charset="0"/>
              </a:rPr>
              <a:t> </a:t>
            </a:r>
            <a:r>
              <a:rPr lang="en-US" i="1" dirty="0">
                <a:effectLst/>
                <a:latin typeface="Times" pitchFamily="2" charset="0"/>
              </a:rPr>
              <a:t>to defend democracy—both the ideal and the practice. This</a:t>
            </a:r>
            <a:endParaRPr lang="en-US" dirty="0">
              <a:effectLst/>
              <a:latin typeface="Times" pitchFamily="2" charset="0"/>
            </a:endParaRPr>
          </a:p>
          <a:p>
            <a:r>
              <a:rPr lang="en-US" i="1" dirty="0">
                <a:effectLst/>
                <a:latin typeface="Times" pitchFamily="2" charset="0"/>
              </a:rPr>
              <a:t>paper is part of this effort.</a:t>
            </a:r>
            <a:endParaRPr lang="en-US" dirty="0">
              <a:effectLst/>
              <a:latin typeface="Times" pitchFamily="2" charset="0"/>
            </a:endParaRPr>
          </a:p>
          <a:p>
            <a:endParaRPr lang="en-US" dirty="0"/>
          </a:p>
          <a:p>
            <a:r>
              <a:rPr lang="en-US" i="1" dirty="0">
                <a:effectLst/>
                <a:latin typeface="Times" pitchFamily="2" charset="0"/>
              </a:rPr>
              <a:t>… It is important to improve the democratic</a:t>
            </a:r>
            <a:r>
              <a:rPr lang="en-US" i="0" dirty="0">
                <a:effectLst/>
                <a:latin typeface="Times" pitchFamily="2" charset="0"/>
              </a:rPr>
              <a:t> </a:t>
            </a:r>
            <a:r>
              <a:rPr lang="en-US" i="1" dirty="0">
                <a:effectLst/>
                <a:latin typeface="Times" pitchFamily="2" charset="0"/>
              </a:rPr>
              <a:t>quality of the bureaucracy, that is, of the administrative and</a:t>
            </a:r>
            <a:r>
              <a:rPr lang="en-US" i="0" dirty="0">
                <a:effectLst/>
                <a:latin typeface="Times" pitchFamily="2" charset="0"/>
              </a:rPr>
              <a:t> </a:t>
            </a:r>
            <a:r>
              <a:rPr lang="en-US" i="1" dirty="0">
                <a:effectLst/>
                <a:latin typeface="Times" pitchFamily="2" charset="0"/>
              </a:rPr>
              <a:t>executive components of our collective decision-making.</a:t>
            </a:r>
            <a:endParaRPr lang="en-US" dirty="0">
              <a:effectLst/>
              <a:latin typeface="Times" pitchFamily="2" charset="0"/>
            </a:endParaRPr>
          </a:p>
          <a:p>
            <a:r>
              <a:rPr lang="en-US" i="1" dirty="0">
                <a:effectLst/>
                <a:latin typeface="Times" pitchFamily="2" charset="0"/>
              </a:rPr>
              <a:t>Democratizing the administrative state—although not necessarily</a:t>
            </a:r>
            <a:r>
              <a:rPr lang="en-US" i="0" dirty="0">
                <a:effectLst/>
                <a:latin typeface="Times" pitchFamily="2" charset="0"/>
              </a:rPr>
              <a:t> </a:t>
            </a:r>
            <a:r>
              <a:rPr lang="en-US" i="1" dirty="0">
                <a:effectLst/>
                <a:latin typeface="Times" pitchFamily="2" charset="0"/>
              </a:rPr>
              <a:t>furthering participation—allows to overcome existing</a:t>
            </a:r>
            <a:r>
              <a:rPr lang="en-US" i="0" dirty="0">
                <a:effectLst/>
                <a:latin typeface="Times" pitchFamily="2" charset="0"/>
              </a:rPr>
              <a:t> </a:t>
            </a:r>
            <a:r>
              <a:rPr lang="en-US" i="1" dirty="0">
                <a:effectLst/>
                <a:latin typeface="Times" pitchFamily="2" charset="0"/>
              </a:rPr>
              <a:t>and future injustices—not only of AI.</a:t>
            </a:r>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33</a:t>
            </a:fld>
            <a:endParaRPr lang="en-US"/>
          </a:p>
        </p:txBody>
      </p:sp>
    </p:spTree>
    <p:extLst>
      <p:ext uri="{BB962C8B-B14F-4D97-AF65-F5344CB8AC3E}">
        <p14:creationId xmlns:p14="http://schemas.microsoft.com/office/powerpoint/2010/main" val="2512408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34</a:t>
            </a:fld>
            <a:endParaRPr lang="en-US"/>
          </a:p>
        </p:txBody>
      </p:sp>
    </p:spTree>
    <p:extLst>
      <p:ext uri="{BB962C8B-B14F-4D97-AF65-F5344CB8AC3E}">
        <p14:creationId xmlns:p14="http://schemas.microsoft.com/office/powerpoint/2010/main" val="187189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Times" pitchFamily="2" charset="0"/>
              </a:rPr>
              <a:t>Whereas democracy</a:t>
            </a:r>
            <a:r>
              <a:rPr lang="en-US" i="0" dirty="0">
                <a:effectLst/>
                <a:latin typeface="Times" pitchFamily="2" charset="0"/>
              </a:rPr>
              <a:t> </a:t>
            </a:r>
            <a:r>
              <a:rPr lang="en-US" i="1" dirty="0">
                <a:effectLst/>
                <a:latin typeface="Times" pitchFamily="2" charset="0"/>
              </a:rPr>
              <a:t>might well be justified as the governance system of a state,</a:t>
            </a:r>
            <a:r>
              <a:rPr lang="en-US" i="0" dirty="0">
                <a:effectLst/>
                <a:latin typeface="Times" pitchFamily="2" charset="0"/>
              </a:rPr>
              <a:t> </a:t>
            </a:r>
            <a:r>
              <a:rPr lang="en-US" i="1" dirty="0">
                <a:effectLst/>
                <a:latin typeface="Times" pitchFamily="2" charset="0"/>
              </a:rPr>
              <a:t>and while it may contribute to justifying state authority,</a:t>
            </a:r>
            <a:r>
              <a:rPr lang="en-US" i="0" dirty="0">
                <a:effectLst/>
                <a:latin typeface="Times" pitchFamily="2" charset="0"/>
              </a:rPr>
              <a:t> </a:t>
            </a:r>
            <a:r>
              <a:rPr lang="en-US" i="1" dirty="0">
                <a:effectLst/>
                <a:latin typeface="Times" pitchFamily="2" charset="0"/>
              </a:rPr>
              <a:t>democracy might not be justified as a governance system</a:t>
            </a:r>
            <a:r>
              <a:rPr lang="en-US" i="0" dirty="0">
                <a:effectLst/>
                <a:latin typeface="Times" pitchFamily="2" charset="0"/>
              </a:rPr>
              <a:t> </a:t>
            </a:r>
            <a:r>
              <a:rPr lang="en-US" i="1" dirty="0">
                <a:effectLst/>
                <a:latin typeface="Times" pitchFamily="2" charset="0"/>
              </a:rPr>
              <a:t>beyond the state.</a:t>
            </a:r>
            <a:endParaRPr lang="en-US" dirty="0">
              <a:effectLst/>
              <a:latin typeface="Times"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35</a:t>
            </a:fld>
            <a:endParaRPr lang="en-US"/>
          </a:p>
        </p:txBody>
      </p:sp>
    </p:spTree>
    <p:extLst>
      <p:ext uri="{BB962C8B-B14F-4D97-AF65-F5344CB8AC3E}">
        <p14:creationId xmlns:p14="http://schemas.microsoft.com/office/powerpoint/2010/main" val="453611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36</a:t>
            </a:fld>
            <a:endParaRPr lang="en-US"/>
          </a:p>
        </p:txBody>
      </p:sp>
    </p:spTree>
    <p:extLst>
      <p:ext uri="{BB962C8B-B14F-4D97-AF65-F5344CB8AC3E}">
        <p14:creationId xmlns:p14="http://schemas.microsoft.com/office/powerpoint/2010/main" val="1463791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37</a:t>
            </a:fld>
            <a:endParaRPr lang="en-US"/>
          </a:p>
        </p:txBody>
      </p:sp>
    </p:spTree>
    <p:extLst>
      <p:ext uri="{BB962C8B-B14F-4D97-AF65-F5344CB8AC3E}">
        <p14:creationId xmlns:p14="http://schemas.microsoft.com/office/powerpoint/2010/main" val="31349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8</a:t>
            </a:fld>
            <a:endParaRPr lang="en-US"/>
          </a:p>
        </p:txBody>
      </p:sp>
    </p:spTree>
    <p:extLst>
      <p:ext uri="{BB962C8B-B14F-4D97-AF65-F5344CB8AC3E}">
        <p14:creationId xmlns:p14="http://schemas.microsoft.com/office/powerpoint/2010/main" val="2098900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38</a:t>
            </a:fld>
            <a:endParaRPr lang="en-US"/>
          </a:p>
        </p:txBody>
      </p:sp>
    </p:spTree>
    <p:extLst>
      <p:ext uri="{BB962C8B-B14F-4D97-AF65-F5344CB8AC3E}">
        <p14:creationId xmlns:p14="http://schemas.microsoft.com/office/powerpoint/2010/main" val="1580926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40</a:t>
            </a:fld>
            <a:endParaRPr lang="en-US"/>
          </a:p>
        </p:txBody>
      </p:sp>
    </p:spTree>
    <p:extLst>
      <p:ext uri="{BB962C8B-B14F-4D97-AF65-F5344CB8AC3E}">
        <p14:creationId xmlns:p14="http://schemas.microsoft.com/office/powerpoint/2010/main" val="3100632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41</a:t>
            </a:fld>
            <a:endParaRPr lang="en-US"/>
          </a:p>
        </p:txBody>
      </p:sp>
    </p:spTree>
    <p:extLst>
      <p:ext uri="{BB962C8B-B14F-4D97-AF65-F5344CB8AC3E}">
        <p14:creationId xmlns:p14="http://schemas.microsoft.com/office/powerpoint/2010/main" val="102005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42</a:t>
            </a:fld>
            <a:endParaRPr lang="en-US"/>
          </a:p>
        </p:txBody>
      </p:sp>
    </p:spTree>
    <p:extLst>
      <p:ext uri="{BB962C8B-B14F-4D97-AF65-F5344CB8AC3E}">
        <p14:creationId xmlns:p14="http://schemas.microsoft.com/office/powerpoint/2010/main" val="2707572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merely as ML systems underwriting democratic activity (e.g., via automated systems), but as agents with claims to democratic self-governance?</a:t>
            </a:r>
          </a:p>
        </p:txBody>
      </p:sp>
      <p:sp>
        <p:nvSpPr>
          <p:cNvPr id="4" name="Slide Number Placeholder 3"/>
          <p:cNvSpPr>
            <a:spLocks noGrp="1"/>
          </p:cNvSpPr>
          <p:nvPr>
            <p:ph type="sldNum" sz="quarter" idx="5"/>
          </p:nvPr>
        </p:nvSpPr>
        <p:spPr/>
        <p:txBody>
          <a:bodyPr/>
          <a:lstStyle/>
          <a:p>
            <a:fld id="{4CBFB6B9-2FE4-CD4E-B1CD-684DC36A06BE}" type="slidenum">
              <a:rPr lang="en-US" smtClean="0"/>
              <a:t>44</a:t>
            </a:fld>
            <a:endParaRPr lang="en-US"/>
          </a:p>
        </p:txBody>
      </p:sp>
    </p:spTree>
    <p:extLst>
      <p:ext uri="{BB962C8B-B14F-4D97-AF65-F5344CB8AC3E}">
        <p14:creationId xmlns:p14="http://schemas.microsoft.com/office/powerpoint/2010/main" val="1747304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49</a:t>
            </a:fld>
            <a:endParaRPr lang="en-US"/>
          </a:p>
        </p:txBody>
      </p:sp>
    </p:spTree>
    <p:extLst>
      <p:ext uri="{BB962C8B-B14F-4D97-AF65-F5344CB8AC3E}">
        <p14:creationId xmlns:p14="http://schemas.microsoft.com/office/powerpoint/2010/main" val="515615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Times" pitchFamily="2" charset="0"/>
            </a:endParaRPr>
          </a:p>
        </p:txBody>
      </p:sp>
      <p:sp>
        <p:nvSpPr>
          <p:cNvPr id="4" name="Slide Number Placeholder 3"/>
          <p:cNvSpPr>
            <a:spLocks noGrp="1"/>
          </p:cNvSpPr>
          <p:nvPr>
            <p:ph type="sldNum" sz="quarter" idx="5"/>
          </p:nvPr>
        </p:nvSpPr>
        <p:spPr/>
        <p:txBody>
          <a:bodyPr/>
          <a:lstStyle/>
          <a:p>
            <a:fld id="{4CBFB6B9-2FE4-CD4E-B1CD-684DC36A06BE}" type="slidenum">
              <a:rPr lang="en-US" smtClean="0"/>
              <a:t>50</a:t>
            </a:fld>
            <a:endParaRPr lang="en-US"/>
          </a:p>
        </p:txBody>
      </p:sp>
    </p:spTree>
    <p:extLst>
      <p:ext uri="{BB962C8B-B14F-4D97-AF65-F5344CB8AC3E}">
        <p14:creationId xmlns:p14="http://schemas.microsoft.com/office/powerpoint/2010/main" val="4252634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51</a:t>
            </a:fld>
            <a:endParaRPr lang="en-US"/>
          </a:p>
        </p:txBody>
      </p:sp>
    </p:spTree>
    <p:extLst>
      <p:ext uri="{BB962C8B-B14F-4D97-AF65-F5344CB8AC3E}">
        <p14:creationId xmlns:p14="http://schemas.microsoft.com/office/powerpoint/2010/main" val="303088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Times" pitchFamily="2" charset="0"/>
              </a:rPr>
              <a:t>“The second is that the capacity to recognize legitimate authority is a moral capacity.</a:t>
            </a:r>
            <a:r>
              <a:rPr lang="en-US" i="0" dirty="0">
                <a:effectLst/>
                <a:latin typeface="Times" pitchFamily="2" charset="0"/>
              </a:rPr>
              <a:t> </a:t>
            </a:r>
            <a:r>
              <a:rPr lang="en-US" i="1" dirty="0">
                <a:effectLst/>
                <a:latin typeface="Times" pitchFamily="2" charset="0"/>
              </a:rPr>
              <a:t>The belief that the law has authority is equal to the belief that the powers vested</a:t>
            </a:r>
            <a:r>
              <a:rPr lang="en-US" i="0" dirty="0">
                <a:effectLst/>
                <a:latin typeface="Times" pitchFamily="2" charset="0"/>
              </a:rPr>
              <a:t> </a:t>
            </a:r>
            <a:r>
              <a:rPr lang="en-US" i="1" dirty="0">
                <a:effectLst/>
                <a:latin typeface="Times" pitchFamily="2" charset="0"/>
              </a:rPr>
              <a:t>in the legal system are morally legitimate. When subjects believe that law is legitimate,</a:t>
            </a:r>
            <a:r>
              <a:rPr lang="en-US" i="0" dirty="0">
                <a:effectLst/>
                <a:latin typeface="Times" pitchFamily="2" charset="0"/>
              </a:rPr>
              <a:t> </a:t>
            </a:r>
            <a:r>
              <a:rPr lang="en-US" i="1" dirty="0">
                <a:effectLst/>
                <a:latin typeface="Times" pitchFamily="2" charset="0"/>
              </a:rPr>
              <a:t>they effectively believe that its directives are morally binding because they</a:t>
            </a:r>
            <a:r>
              <a:rPr lang="en-US" i="0" dirty="0">
                <a:effectLst/>
                <a:latin typeface="Times" pitchFamily="2" charset="0"/>
              </a:rPr>
              <a:t> </a:t>
            </a:r>
            <a:r>
              <a:rPr lang="en-US" i="1" dirty="0">
                <a:effectLst/>
                <a:latin typeface="Times" pitchFamily="2" charset="0"/>
              </a:rPr>
              <a:t>believe that the law provides reasons that apply to them independently (Raz, </a:t>
            </a:r>
            <a:r>
              <a:rPr lang="en-US" i="1" dirty="0">
                <a:solidFill>
                  <a:srgbClr val="0000FF"/>
                </a:solidFill>
                <a:effectLst/>
                <a:latin typeface="Times" pitchFamily="2" charset="0"/>
              </a:rPr>
              <a:t>1986</a:t>
            </a:r>
            <a:r>
              <a:rPr lang="en-US" i="1" dirty="0">
                <a:effectLst/>
                <a:latin typeface="Times" pitchFamily="2" charset="0"/>
              </a:rPr>
              <a:t>).</a:t>
            </a:r>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53</a:t>
            </a:fld>
            <a:endParaRPr lang="en-US"/>
          </a:p>
        </p:txBody>
      </p:sp>
    </p:spTree>
    <p:extLst>
      <p:ext uri="{BB962C8B-B14F-4D97-AF65-F5344CB8AC3E}">
        <p14:creationId xmlns:p14="http://schemas.microsoft.com/office/powerpoint/2010/main" val="1122849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55</a:t>
            </a:fld>
            <a:endParaRPr lang="en-US"/>
          </a:p>
        </p:txBody>
      </p:sp>
    </p:spTree>
    <p:extLst>
      <p:ext uri="{BB962C8B-B14F-4D97-AF65-F5344CB8AC3E}">
        <p14:creationId xmlns:p14="http://schemas.microsoft.com/office/powerpoint/2010/main" val="338267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10</a:t>
            </a:fld>
            <a:endParaRPr lang="en-US"/>
          </a:p>
        </p:txBody>
      </p:sp>
    </p:spTree>
    <p:extLst>
      <p:ext uri="{BB962C8B-B14F-4D97-AF65-F5344CB8AC3E}">
        <p14:creationId xmlns:p14="http://schemas.microsoft.com/office/powerpoint/2010/main" val="3283887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Assessment</a:t>
            </a:r>
          </a:p>
          <a:p>
            <a:r>
              <a:rPr lang="en-US" sz="1200" kern="1200" dirty="0">
                <a:solidFill>
                  <a:schemeClr val="tx1"/>
                </a:solidFill>
                <a:effectLst/>
                <a:latin typeface="+mn-lt"/>
                <a:ea typeface="+mn-ea"/>
                <a:cs typeface="+mn-cs"/>
              </a:rPr>
              <a:t>1. Assess the capacity of existing institutions, such as national civil courts, to redress</a:t>
            </a:r>
          </a:p>
          <a:p>
            <a:r>
              <a:rPr lang="en-US" sz="1200" kern="1200" dirty="0">
                <a:solidFill>
                  <a:schemeClr val="tx1"/>
                </a:solidFill>
                <a:effectLst/>
                <a:latin typeface="+mn-lt"/>
                <a:ea typeface="+mn-ea"/>
                <a:cs typeface="+mn-cs"/>
              </a:rPr>
              <a:t>the mistakes made or harms inflicted by AI systems. This assessment should</a:t>
            </a:r>
          </a:p>
          <a:p>
            <a:r>
              <a:rPr lang="en-US" sz="1200" kern="1200" dirty="0">
                <a:solidFill>
                  <a:schemeClr val="tx1"/>
                </a:solidFill>
                <a:effectLst/>
                <a:latin typeface="+mn-lt"/>
                <a:ea typeface="+mn-ea"/>
                <a:cs typeface="+mn-cs"/>
              </a:rPr>
              <a:t>evaluate the presence of sustainable, majority-agreed foundations for liability</a:t>
            </a:r>
          </a:p>
          <a:p>
            <a:r>
              <a:rPr lang="en-US" sz="1200" kern="1200" dirty="0">
                <a:solidFill>
                  <a:schemeClr val="tx1"/>
                </a:solidFill>
                <a:effectLst/>
                <a:latin typeface="+mn-lt"/>
                <a:ea typeface="+mn-ea"/>
                <a:cs typeface="+mn-cs"/>
              </a:rPr>
              <a:t>from the design stage onwards, in order to reduce negligence and conflicts (see</a:t>
            </a:r>
          </a:p>
          <a:p>
            <a:r>
              <a:rPr lang="en-US" sz="1200" kern="1200" dirty="0">
                <a:solidFill>
                  <a:schemeClr val="tx1"/>
                </a:solidFill>
                <a:effectLst/>
                <a:latin typeface="+mn-lt"/>
                <a:ea typeface="+mn-ea"/>
                <a:cs typeface="+mn-cs"/>
              </a:rPr>
              <a:t>also Recommendation 5).6</a:t>
            </a:r>
          </a:p>
          <a:p>
            <a:r>
              <a:rPr lang="en-US" sz="1200" kern="1200" dirty="0">
                <a:solidFill>
                  <a:schemeClr val="tx1"/>
                </a:solidFill>
                <a:effectLst/>
                <a:latin typeface="+mn-lt"/>
                <a:ea typeface="+mn-ea"/>
                <a:cs typeface="+mn-cs"/>
              </a:rPr>
              <a:t>2. Assess which tasks and decision-making functionalities should not be delegated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AI systems, through the use of participatory mechanisms to ensure alignment with societal values and understanding of public opinion.</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stakeholders (including government, industry, and civil society) to debate how</a:t>
            </a:r>
          </a:p>
          <a:p>
            <a:r>
              <a:rPr lang="en-US" sz="1200" kern="1200" dirty="0">
                <a:solidFill>
                  <a:schemeClr val="tx1"/>
                </a:solidFill>
                <a:effectLst/>
                <a:latin typeface="+mn-lt"/>
                <a:ea typeface="+mn-ea"/>
                <a:cs typeface="+mn-cs"/>
              </a:rPr>
              <a:t>AI will impact society opinion (in concert with Recommendation 17).</a:t>
            </a:r>
          </a:p>
          <a:p>
            <a:r>
              <a:rPr lang="en-US" sz="1200" kern="1200" dirty="0">
                <a:solidFill>
                  <a:schemeClr val="tx1"/>
                </a:solidFill>
                <a:effectLst/>
                <a:latin typeface="+mn-lt"/>
                <a:ea typeface="+mn-ea"/>
                <a:cs typeface="+mn-cs"/>
              </a:rPr>
              <a:t>3. Assess whether current regulations are sufficiently grounded in ethics to provide a</a:t>
            </a:r>
          </a:p>
          <a:p>
            <a:r>
              <a:rPr lang="en-US" sz="1200" kern="1200" dirty="0">
                <a:solidFill>
                  <a:schemeClr val="tx1"/>
                </a:solidFill>
                <a:effectLst/>
                <a:latin typeface="+mn-lt"/>
                <a:ea typeface="+mn-ea"/>
                <a:cs typeface="+mn-cs"/>
              </a:rPr>
              <a:t>legislative framework that can keep pace with technological developments. This</a:t>
            </a:r>
          </a:p>
          <a:p>
            <a:r>
              <a:rPr lang="en-US" sz="1200" kern="1200" dirty="0">
                <a:solidFill>
                  <a:schemeClr val="tx1"/>
                </a:solidFill>
                <a:effectLst/>
                <a:latin typeface="+mn-lt"/>
                <a:ea typeface="+mn-ea"/>
                <a:cs typeface="+mn-cs"/>
              </a:rPr>
              <a:t>may include a framework of key principles that would be applicable to urgent</a:t>
            </a:r>
          </a:p>
          <a:p>
            <a:r>
              <a:rPr lang="en-US" sz="1200" kern="1200" dirty="0">
                <a:solidFill>
                  <a:schemeClr val="tx1"/>
                </a:solidFill>
                <a:effectLst/>
                <a:latin typeface="+mn-lt"/>
                <a:ea typeface="+mn-ea"/>
                <a:cs typeface="+mn-cs"/>
              </a:rPr>
              <a:t>and/or unanticipated problems.</a:t>
            </a:r>
          </a:p>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66</a:t>
            </a:fld>
            <a:endParaRPr lang="en-US"/>
          </a:p>
        </p:txBody>
      </p:sp>
    </p:spTree>
    <p:extLst>
      <p:ext uri="{BB962C8B-B14F-4D97-AF65-F5344CB8AC3E}">
        <p14:creationId xmlns:p14="http://schemas.microsoft.com/office/powerpoint/2010/main" val="1017162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4. Develop a framework to enhance the explicability of AI systems that make</a:t>
            </a:r>
          </a:p>
          <a:p>
            <a:r>
              <a:rPr lang="en-US" sz="1200" kern="1200" dirty="0">
                <a:solidFill>
                  <a:schemeClr val="tx1"/>
                </a:solidFill>
                <a:effectLst/>
                <a:latin typeface="+mn-lt"/>
                <a:ea typeface="+mn-ea"/>
                <a:cs typeface="+mn-cs"/>
              </a:rPr>
              <a:t>socially significant decisions. </a:t>
            </a:r>
          </a:p>
          <a:p>
            <a:r>
              <a:rPr lang="en-US" sz="1200" kern="1200" dirty="0">
                <a:solidFill>
                  <a:schemeClr val="tx1"/>
                </a:solidFill>
                <a:effectLst/>
                <a:latin typeface="+mn-lt"/>
                <a:ea typeface="+mn-ea"/>
                <a:cs typeface="+mn-cs"/>
              </a:rPr>
              <a:t>5. Develop appropriate legal procedures and improve the IT infrastructure of the</a:t>
            </a:r>
          </a:p>
          <a:p>
            <a:r>
              <a:rPr lang="en-US" sz="1200" kern="1200" dirty="0">
                <a:solidFill>
                  <a:schemeClr val="tx1"/>
                </a:solidFill>
                <a:effectLst/>
                <a:latin typeface="+mn-lt"/>
                <a:ea typeface="+mn-ea"/>
                <a:cs typeface="+mn-cs"/>
              </a:rPr>
              <a:t>justice system to permit the scrutiny of algorithmic decisions in court. </a:t>
            </a:r>
          </a:p>
          <a:p>
            <a:r>
              <a:rPr lang="en-US" sz="1200" kern="1200" dirty="0">
                <a:solidFill>
                  <a:schemeClr val="tx1"/>
                </a:solidFill>
                <a:effectLst/>
                <a:latin typeface="+mn-lt"/>
                <a:ea typeface="+mn-ea"/>
                <a:cs typeface="+mn-cs"/>
              </a:rPr>
              <a:t>6. Develop auditing mechanisms for AI systems to identify unwanted consequences,</a:t>
            </a:r>
          </a:p>
          <a:p>
            <a:r>
              <a:rPr lang="en-US" sz="1200" kern="1200" dirty="0">
                <a:solidFill>
                  <a:schemeClr val="tx1"/>
                </a:solidFill>
                <a:effectLst/>
                <a:latin typeface="+mn-lt"/>
                <a:ea typeface="+mn-ea"/>
                <a:cs typeface="+mn-cs"/>
              </a:rPr>
              <a:t>such as unfair bias, and (for instance, in cooperation with the insurance sector)</a:t>
            </a:r>
          </a:p>
          <a:p>
            <a:r>
              <a:rPr lang="en-US" sz="1200" kern="1200" dirty="0">
                <a:solidFill>
                  <a:schemeClr val="tx1"/>
                </a:solidFill>
                <a:effectLst/>
                <a:latin typeface="+mn-lt"/>
                <a:ea typeface="+mn-ea"/>
                <a:cs typeface="+mn-cs"/>
              </a:rPr>
              <a:t>a solidarity mechanism to deal with severe risks in AI-intensive sectors.</a:t>
            </a:r>
          </a:p>
          <a:p>
            <a:r>
              <a:rPr lang="en-US" sz="1200" kern="1200" dirty="0">
                <a:solidFill>
                  <a:schemeClr val="tx1"/>
                </a:solidFill>
                <a:effectLst/>
                <a:latin typeface="+mn-lt"/>
                <a:ea typeface="+mn-ea"/>
                <a:cs typeface="+mn-cs"/>
              </a:rPr>
              <a:t>7. Develop agreed-upon metrics for the trustworthiness of AI products and services,</a:t>
            </a:r>
          </a:p>
          <a:p>
            <a:r>
              <a:rPr lang="en-US" sz="1200" kern="1200" dirty="0">
                <a:solidFill>
                  <a:schemeClr val="tx1"/>
                </a:solidFill>
                <a:effectLst/>
                <a:latin typeface="+mn-lt"/>
                <a:ea typeface="+mn-ea"/>
                <a:cs typeface="+mn-cs"/>
              </a:rPr>
              <a:t>to be undertaken either by a new </a:t>
            </a:r>
            <a:r>
              <a:rPr lang="en-US" sz="1200" kern="1200" dirty="0" err="1">
                <a:solidFill>
                  <a:schemeClr val="tx1"/>
                </a:solidFill>
                <a:effectLst/>
                <a:latin typeface="+mn-lt"/>
                <a:ea typeface="+mn-ea"/>
                <a:cs typeface="+mn-cs"/>
              </a:rPr>
              <a:t>organisation</a:t>
            </a:r>
            <a:r>
              <a:rPr lang="en-US" sz="1200" kern="1200" dirty="0">
                <a:solidFill>
                  <a:schemeClr val="tx1"/>
                </a:solidFill>
                <a:effectLst/>
                <a:latin typeface="+mn-lt"/>
                <a:ea typeface="+mn-ea"/>
                <a:cs typeface="+mn-cs"/>
              </a:rPr>
              <a:t>, or by a suitable existing</a:t>
            </a:r>
          </a:p>
          <a:p>
            <a:r>
              <a:rPr lang="en-US" sz="1200" kern="1200" dirty="0" err="1">
                <a:solidFill>
                  <a:schemeClr val="tx1"/>
                </a:solidFill>
                <a:effectLst/>
                <a:latin typeface="+mn-lt"/>
                <a:ea typeface="+mn-ea"/>
                <a:cs typeface="+mn-cs"/>
              </a:rPr>
              <a:t>organisation</a:t>
            </a:r>
            <a:r>
              <a:rPr lang="en-US" sz="1200" kern="1200" dirty="0">
                <a:solidFill>
                  <a:schemeClr val="tx1"/>
                </a:solidFill>
                <a:effectLst/>
                <a:latin typeface="+mn-lt"/>
                <a:ea typeface="+mn-ea"/>
                <a:cs typeface="+mn-cs"/>
              </a:rPr>
              <a:t>. “Trust index”</a:t>
            </a:r>
          </a:p>
        </p:txBody>
      </p:sp>
      <p:sp>
        <p:nvSpPr>
          <p:cNvPr id="4" name="Slide Number Placeholder 3"/>
          <p:cNvSpPr>
            <a:spLocks noGrp="1"/>
          </p:cNvSpPr>
          <p:nvPr>
            <p:ph type="sldNum" sz="quarter" idx="5"/>
          </p:nvPr>
        </p:nvSpPr>
        <p:spPr/>
        <p:txBody>
          <a:bodyPr/>
          <a:lstStyle/>
          <a:p>
            <a:fld id="{4CBFB6B9-2FE4-CD4E-B1CD-684DC36A06BE}" type="slidenum">
              <a:rPr lang="en-US" smtClean="0"/>
              <a:t>67</a:t>
            </a:fld>
            <a:endParaRPr lang="en-US"/>
          </a:p>
        </p:txBody>
      </p:sp>
    </p:spTree>
    <p:extLst>
      <p:ext uri="{BB962C8B-B14F-4D97-AF65-F5344CB8AC3E}">
        <p14:creationId xmlns:p14="http://schemas.microsoft.com/office/powerpoint/2010/main" val="2306442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12. </a:t>
            </a:r>
            <a:r>
              <a:rPr lang="en-US" sz="1200" kern="1200" dirty="0" err="1">
                <a:solidFill>
                  <a:schemeClr val="tx1"/>
                </a:solidFill>
                <a:effectLst/>
                <a:latin typeface="+mn-lt"/>
                <a:ea typeface="+mn-ea"/>
                <a:cs typeface="+mn-cs"/>
              </a:rPr>
              <a:t>Incentivise</a:t>
            </a:r>
            <a:r>
              <a:rPr lang="en-US" sz="1200" kern="1200" dirty="0">
                <a:solidFill>
                  <a:schemeClr val="tx1"/>
                </a:solidFill>
                <a:effectLst/>
                <a:latin typeface="+mn-lt"/>
                <a:ea typeface="+mn-ea"/>
                <a:cs typeface="+mn-cs"/>
              </a:rPr>
              <a:t> financially, at the EU level, the development and use of AI technologies</a:t>
            </a:r>
          </a:p>
          <a:p>
            <a:r>
              <a:rPr lang="en-US" sz="1200" kern="1200" dirty="0">
                <a:solidFill>
                  <a:schemeClr val="tx1"/>
                </a:solidFill>
                <a:effectLst/>
                <a:latin typeface="+mn-lt"/>
                <a:ea typeface="+mn-ea"/>
                <a:cs typeface="+mn-cs"/>
              </a:rPr>
              <a:t>within the EU that are socially preferable (not merely acceptable) and</a:t>
            </a:r>
          </a:p>
          <a:p>
            <a:r>
              <a:rPr lang="en-US" sz="1200" kern="1200" dirty="0">
                <a:solidFill>
                  <a:schemeClr val="tx1"/>
                </a:solidFill>
                <a:effectLst/>
                <a:latin typeface="+mn-lt"/>
                <a:ea typeface="+mn-ea"/>
                <a:cs typeface="+mn-cs"/>
              </a:rPr>
              <a:t>environmentally friendly (not merely sustainable but </a:t>
            </a:r>
            <a:r>
              <a:rPr lang="en-US" sz="1200" kern="1200" dirty="0" err="1">
                <a:solidFill>
                  <a:schemeClr val="tx1"/>
                </a:solidFill>
                <a:effectLst/>
                <a:latin typeface="+mn-lt"/>
                <a:ea typeface="+mn-ea"/>
                <a:cs typeface="+mn-cs"/>
              </a:rPr>
              <a:t>favourable</a:t>
            </a:r>
            <a:r>
              <a:rPr lang="en-US" sz="1200" kern="1200" dirty="0">
                <a:solidFill>
                  <a:schemeClr val="tx1"/>
                </a:solidFill>
                <a:effectLst/>
                <a:latin typeface="+mn-lt"/>
                <a:ea typeface="+mn-ea"/>
                <a:cs typeface="+mn-cs"/>
              </a:rPr>
              <a:t> to the environment).</a:t>
            </a:r>
          </a:p>
          <a:p>
            <a:r>
              <a:rPr lang="en-US" sz="1200" kern="1200" dirty="0">
                <a:solidFill>
                  <a:schemeClr val="tx1"/>
                </a:solidFill>
                <a:effectLst/>
                <a:latin typeface="+mn-lt"/>
                <a:ea typeface="+mn-ea"/>
                <a:cs typeface="+mn-cs"/>
              </a:rPr>
              <a:t>This will include the elaboration of methodologies that can help assess</a:t>
            </a:r>
          </a:p>
          <a:p>
            <a:r>
              <a:rPr lang="en-US" sz="1200" kern="1200" dirty="0">
                <a:solidFill>
                  <a:schemeClr val="tx1"/>
                </a:solidFill>
                <a:effectLst/>
                <a:latin typeface="+mn-lt"/>
                <a:ea typeface="+mn-ea"/>
                <a:cs typeface="+mn-cs"/>
              </a:rPr>
              <a:t>whether AI projects are socially preferable and environmentally friendly. In this</a:t>
            </a:r>
          </a:p>
          <a:p>
            <a:r>
              <a:rPr lang="en-US" sz="1200" kern="1200" dirty="0">
                <a:solidFill>
                  <a:schemeClr val="tx1"/>
                </a:solidFill>
                <a:effectLst/>
                <a:latin typeface="+mn-lt"/>
                <a:ea typeface="+mn-ea"/>
                <a:cs typeface="+mn-cs"/>
              </a:rPr>
              <a:t>vein, adopting a ‘challenge approach’ (see DARPA challenges) may encourage</a:t>
            </a:r>
          </a:p>
          <a:p>
            <a:r>
              <a:rPr lang="en-US" sz="1200" kern="1200" dirty="0">
                <a:solidFill>
                  <a:schemeClr val="tx1"/>
                </a:solidFill>
                <a:effectLst/>
                <a:latin typeface="+mn-lt"/>
                <a:ea typeface="+mn-ea"/>
                <a:cs typeface="+mn-cs"/>
              </a:rPr>
              <a:t>creativity and promote competition in the development of specific AI solutions</a:t>
            </a:r>
          </a:p>
          <a:p>
            <a:r>
              <a:rPr lang="en-US" sz="1200" kern="1200" dirty="0">
                <a:solidFill>
                  <a:schemeClr val="tx1"/>
                </a:solidFill>
                <a:effectLst/>
                <a:latin typeface="+mn-lt"/>
                <a:ea typeface="+mn-ea"/>
                <a:cs typeface="+mn-cs"/>
              </a:rPr>
              <a:t>that are ethically sound and in the interest of the common good.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13. </a:t>
            </a:r>
            <a:r>
              <a:rPr lang="en-US" sz="1200" kern="1200" dirty="0" err="1">
                <a:solidFill>
                  <a:schemeClr val="tx1"/>
                </a:solidFill>
                <a:effectLst/>
                <a:latin typeface="+mn-lt"/>
                <a:ea typeface="+mn-ea"/>
                <a:cs typeface="+mn-cs"/>
              </a:rPr>
              <a:t>Incentivise</a:t>
            </a:r>
            <a:r>
              <a:rPr lang="en-US" sz="1200" kern="1200" dirty="0">
                <a:solidFill>
                  <a:schemeClr val="tx1"/>
                </a:solidFill>
                <a:effectLst/>
                <a:latin typeface="+mn-lt"/>
                <a:ea typeface="+mn-ea"/>
                <a:cs typeface="+mn-cs"/>
              </a:rPr>
              <a:t> financially a sustained, increased and coherent European research</a:t>
            </a:r>
          </a:p>
          <a:p>
            <a:r>
              <a:rPr lang="en-US" sz="1200" kern="1200" dirty="0">
                <a:solidFill>
                  <a:schemeClr val="tx1"/>
                </a:solidFill>
                <a:effectLst/>
                <a:latin typeface="+mn-lt"/>
                <a:ea typeface="+mn-ea"/>
                <a:cs typeface="+mn-cs"/>
              </a:rPr>
              <a:t>effort, tailored to the specific features of AI as a scientific field of investigation.</a:t>
            </a:r>
          </a:p>
          <a:p>
            <a:r>
              <a:rPr lang="en-US" sz="1200" kern="1200" dirty="0">
                <a:solidFill>
                  <a:schemeClr val="tx1"/>
                </a:solidFill>
                <a:effectLst/>
                <a:latin typeface="+mn-lt"/>
                <a:ea typeface="+mn-ea"/>
                <a:cs typeface="+mn-cs"/>
              </a:rPr>
              <a:t>This should involve a clear mission to advance AI for social good, to serve as a</a:t>
            </a:r>
          </a:p>
          <a:p>
            <a:r>
              <a:rPr lang="en-US" sz="1200" kern="1200" dirty="0">
                <a:solidFill>
                  <a:schemeClr val="tx1"/>
                </a:solidFill>
                <a:effectLst/>
                <a:latin typeface="+mn-lt"/>
                <a:ea typeface="+mn-ea"/>
                <a:cs typeface="+mn-cs"/>
              </a:rPr>
              <a:t>unique counterbalance to AI trends with less focus on social opportunities.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14. </a:t>
            </a:r>
            <a:r>
              <a:rPr lang="en-US" sz="1200" kern="1200" dirty="0" err="1">
                <a:solidFill>
                  <a:schemeClr val="tx1"/>
                </a:solidFill>
                <a:effectLst/>
                <a:latin typeface="+mn-lt"/>
                <a:ea typeface="+mn-ea"/>
                <a:cs typeface="+mn-cs"/>
              </a:rPr>
              <a:t>Incentivise</a:t>
            </a:r>
            <a:r>
              <a:rPr lang="en-US" sz="1200" kern="1200" dirty="0">
                <a:solidFill>
                  <a:schemeClr val="tx1"/>
                </a:solidFill>
                <a:effectLst/>
                <a:latin typeface="+mn-lt"/>
                <a:ea typeface="+mn-ea"/>
                <a:cs typeface="+mn-cs"/>
              </a:rPr>
              <a:t> financially cross-disciplinary and cross-sectoral cooperation and</a:t>
            </a:r>
          </a:p>
          <a:p>
            <a:r>
              <a:rPr lang="en-US" sz="1200" kern="1200" dirty="0">
                <a:solidFill>
                  <a:schemeClr val="tx1"/>
                </a:solidFill>
                <a:effectLst/>
                <a:latin typeface="+mn-lt"/>
                <a:ea typeface="+mn-ea"/>
                <a:cs typeface="+mn-cs"/>
              </a:rPr>
              <a:t>debate concerning the intersections between technology, social issues, legal</a:t>
            </a:r>
          </a:p>
          <a:p>
            <a:r>
              <a:rPr lang="en-US" sz="1200" kern="1200" dirty="0">
                <a:solidFill>
                  <a:schemeClr val="tx1"/>
                </a:solidFill>
                <a:effectLst/>
                <a:latin typeface="+mn-lt"/>
                <a:ea typeface="+mn-ea"/>
                <a:cs typeface="+mn-cs"/>
              </a:rPr>
              <a:t>studies, and ethics. Debates about technological challenges may lag behind the</a:t>
            </a:r>
          </a:p>
          <a:p>
            <a:r>
              <a:rPr lang="en-US" sz="1200" kern="1200" dirty="0">
                <a:solidFill>
                  <a:schemeClr val="tx1"/>
                </a:solidFill>
                <a:effectLst/>
                <a:latin typeface="+mn-lt"/>
                <a:ea typeface="+mn-ea"/>
                <a:cs typeface="+mn-cs"/>
              </a:rPr>
              <a:t>actual technical progress, but if they are strategically informed by a diverse,</a:t>
            </a:r>
          </a:p>
          <a:p>
            <a:r>
              <a:rPr lang="en-US" sz="1200" kern="1200" dirty="0">
                <a:solidFill>
                  <a:schemeClr val="tx1"/>
                </a:solidFill>
                <a:effectLst/>
                <a:latin typeface="+mn-lt"/>
                <a:ea typeface="+mn-ea"/>
                <a:cs typeface="+mn-cs"/>
              </a:rPr>
              <a:t>multistakeholder group, they may steer and support technological innovation in</a:t>
            </a:r>
          </a:p>
          <a:p>
            <a:r>
              <a:rPr lang="en-US" sz="1200" kern="1200" dirty="0">
                <a:solidFill>
                  <a:schemeClr val="tx1"/>
                </a:solidFill>
                <a:effectLst/>
                <a:latin typeface="+mn-lt"/>
                <a:ea typeface="+mn-ea"/>
                <a:cs typeface="+mn-cs"/>
              </a:rPr>
              <a:t>the right direction. Ethics should help seize opportunities and cope with challenges,</a:t>
            </a:r>
          </a:p>
          <a:p>
            <a:r>
              <a:rPr lang="en-US" sz="1200" kern="1200" dirty="0">
                <a:solidFill>
                  <a:schemeClr val="tx1"/>
                </a:solidFill>
                <a:effectLst/>
                <a:latin typeface="+mn-lt"/>
                <a:ea typeface="+mn-ea"/>
                <a:cs typeface="+mn-cs"/>
              </a:rPr>
              <a:t>not only describe them. It is essential in this respect that diversity infuses</a:t>
            </a:r>
          </a:p>
          <a:p>
            <a:r>
              <a:rPr lang="en-US" sz="1200" kern="1200" dirty="0">
                <a:solidFill>
                  <a:schemeClr val="tx1"/>
                </a:solidFill>
                <a:effectLst/>
                <a:latin typeface="+mn-lt"/>
                <a:ea typeface="+mn-ea"/>
                <a:cs typeface="+mn-cs"/>
              </a:rPr>
              <a:t>the design and development of AI, in terms of gender, class, ethnicity, discipline</a:t>
            </a:r>
          </a:p>
          <a:p>
            <a:r>
              <a:rPr lang="en-US" sz="1200" kern="1200" dirty="0">
                <a:solidFill>
                  <a:schemeClr val="tx1"/>
                </a:solidFill>
                <a:effectLst/>
                <a:latin typeface="+mn-lt"/>
                <a:ea typeface="+mn-ea"/>
                <a:cs typeface="+mn-cs"/>
              </a:rPr>
              <a:t>and other pertinent dimensions, in order to increase inclusivity, toleration, and</a:t>
            </a:r>
          </a:p>
          <a:p>
            <a:r>
              <a:rPr lang="en-US" sz="1200" kern="1200" dirty="0">
                <a:solidFill>
                  <a:schemeClr val="tx1"/>
                </a:solidFill>
                <a:effectLst/>
                <a:latin typeface="+mn-lt"/>
                <a:ea typeface="+mn-ea"/>
                <a:cs typeface="+mn-cs"/>
              </a:rPr>
              <a:t>the richness of ideas and perspectives.</a:t>
            </a:r>
          </a:p>
          <a:p>
            <a:r>
              <a:rPr lang="en-US" sz="1200" kern="1200" dirty="0">
                <a:solidFill>
                  <a:schemeClr val="tx1"/>
                </a:solidFill>
                <a:effectLst/>
                <a:latin typeface="+mn-lt"/>
                <a:ea typeface="+mn-ea"/>
                <a:cs typeface="+mn-cs"/>
              </a:rPr>
              <a:t>15. </a:t>
            </a:r>
            <a:r>
              <a:rPr lang="en-US" sz="1200" kern="1200" dirty="0" err="1">
                <a:solidFill>
                  <a:schemeClr val="tx1"/>
                </a:solidFill>
                <a:effectLst/>
                <a:latin typeface="+mn-lt"/>
                <a:ea typeface="+mn-ea"/>
                <a:cs typeface="+mn-cs"/>
              </a:rPr>
              <a:t>Incentivise</a:t>
            </a:r>
            <a:r>
              <a:rPr lang="en-US" sz="1200" kern="1200" dirty="0">
                <a:solidFill>
                  <a:schemeClr val="tx1"/>
                </a:solidFill>
                <a:effectLst/>
                <a:latin typeface="+mn-lt"/>
                <a:ea typeface="+mn-ea"/>
                <a:cs typeface="+mn-cs"/>
              </a:rPr>
              <a:t> financially the inclusion of ethical, legal and social considerations</a:t>
            </a:r>
          </a:p>
          <a:p>
            <a:r>
              <a:rPr lang="en-US" sz="1200" kern="1200" dirty="0">
                <a:solidFill>
                  <a:schemeClr val="tx1"/>
                </a:solidFill>
                <a:effectLst/>
                <a:latin typeface="+mn-lt"/>
                <a:ea typeface="+mn-ea"/>
                <a:cs typeface="+mn-cs"/>
              </a:rPr>
              <a:t>in AI research projects. In parallel, </a:t>
            </a:r>
            <a:r>
              <a:rPr lang="en-US" sz="1200" kern="1200" dirty="0" err="1">
                <a:solidFill>
                  <a:schemeClr val="tx1"/>
                </a:solidFill>
                <a:effectLst/>
                <a:latin typeface="+mn-lt"/>
                <a:ea typeface="+mn-ea"/>
                <a:cs typeface="+mn-cs"/>
              </a:rPr>
              <a:t>incentivise</a:t>
            </a:r>
            <a:r>
              <a:rPr lang="en-US" sz="1200" kern="1200" dirty="0">
                <a:solidFill>
                  <a:schemeClr val="tx1"/>
                </a:solidFill>
                <a:effectLst/>
                <a:latin typeface="+mn-lt"/>
                <a:ea typeface="+mn-ea"/>
                <a:cs typeface="+mn-cs"/>
              </a:rPr>
              <a:t> regular reviews of legislation to</a:t>
            </a:r>
          </a:p>
          <a:p>
            <a:r>
              <a:rPr lang="en-US" sz="1200" kern="1200" dirty="0">
                <a:solidFill>
                  <a:schemeClr val="tx1"/>
                </a:solidFill>
                <a:effectLst/>
                <a:latin typeface="+mn-lt"/>
                <a:ea typeface="+mn-ea"/>
                <a:cs typeface="+mn-cs"/>
              </a:rPr>
              <a:t>test the extent to which it fosters socially</a:t>
            </a:r>
          </a:p>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68</a:t>
            </a:fld>
            <a:endParaRPr lang="en-US"/>
          </a:p>
        </p:txBody>
      </p:sp>
    </p:spTree>
    <p:extLst>
      <p:ext uri="{BB962C8B-B14F-4D97-AF65-F5344CB8AC3E}">
        <p14:creationId xmlns:p14="http://schemas.microsoft.com/office/powerpoint/2010/main" val="1323347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Support the development of self-regulatory codes of conduct for data and AI</a:t>
            </a:r>
          </a:p>
          <a:p>
            <a:r>
              <a:rPr lang="en-US" sz="1200" kern="1200" dirty="0">
                <a:solidFill>
                  <a:schemeClr val="tx1"/>
                </a:solidFill>
                <a:effectLst/>
                <a:latin typeface="+mn-lt"/>
                <a:ea typeface="+mn-ea"/>
                <a:cs typeface="+mn-cs"/>
              </a:rPr>
              <a:t>related professions, with specific ethical duties. This would be along the lines</a:t>
            </a:r>
          </a:p>
          <a:p>
            <a:r>
              <a:rPr lang="en-US" sz="1200" kern="1200" dirty="0">
                <a:solidFill>
                  <a:schemeClr val="tx1"/>
                </a:solidFill>
                <a:effectLst/>
                <a:latin typeface="+mn-lt"/>
                <a:ea typeface="+mn-ea"/>
                <a:cs typeface="+mn-cs"/>
              </a:rPr>
              <a:t>of other socially sensitive professions, such as medical doctors or lawyers, i.e.,</a:t>
            </a:r>
          </a:p>
          <a:p>
            <a:r>
              <a:rPr lang="en-US" sz="1200" kern="1200" dirty="0">
                <a:solidFill>
                  <a:schemeClr val="tx1"/>
                </a:solidFill>
                <a:effectLst/>
                <a:latin typeface="+mn-lt"/>
                <a:ea typeface="+mn-ea"/>
                <a:cs typeface="+mn-cs"/>
              </a:rPr>
              <a:t>with the attendant certification of ‘ethical AI’ through trust-labels to make sure</a:t>
            </a:r>
          </a:p>
          <a:p>
            <a:r>
              <a:rPr lang="en-US" sz="1200" kern="1200" dirty="0">
                <a:solidFill>
                  <a:schemeClr val="tx1"/>
                </a:solidFill>
                <a:effectLst/>
                <a:latin typeface="+mn-lt"/>
                <a:ea typeface="+mn-ea"/>
                <a:cs typeface="+mn-cs"/>
              </a:rPr>
              <a:t>that people understand the merits of ethical AI and will therefore demand it</a:t>
            </a:r>
          </a:p>
          <a:p>
            <a:r>
              <a:rPr lang="en-US" sz="1200" kern="1200" dirty="0">
                <a:solidFill>
                  <a:schemeClr val="tx1"/>
                </a:solidFill>
                <a:effectLst/>
                <a:latin typeface="+mn-lt"/>
                <a:ea typeface="+mn-ea"/>
                <a:cs typeface="+mn-cs"/>
              </a:rPr>
              <a:t>from providers. Current attention manipulation techniques may be constrained</a:t>
            </a:r>
          </a:p>
          <a:p>
            <a:r>
              <a:rPr lang="en-US" sz="1200" kern="1200" dirty="0">
                <a:solidFill>
                  <a:schemeClr val="tx1"/>
                </a:solidFill>
                <a:effectLst/>
                <a:latin typeface="+mn-lt"/>
                <a:ea typeface="+mn-ea"/>
                <a:cs typeface="+mn-cs"/>
              </a:rPr>
              <a:t>through these self-regulating instruments.</a:t>
            </a:r>
          </a:p>
          <a:p>
            <a:r>
              <a:rPr lang="en-US" sz="1200" kern="1200" dirty="0">
                <a:solidFill>
                  <a:schemeClr val="tx1"/>
                </a:solidFill>
                <a:effectLst/>
                <a:latin typeface="+mn-lt"/>
                <a:ea typeface="+mn-ea"/>
                <a:cs typeface="+mn-cs"/>
              </a:rPr>
              <a:t>19. Support the capacity of corporate boards of directors to take responsibility for</a:t>
            </a:r>
          </a:p>
          <a:p>
            <a:r>
              <a:rPr lang="en-US" sz="1200" kern="1200" dirty="0">
                <a:solidFill>
                  <a:schemeClr val="tx1"/>
                </a:solidFill>
                <a:effectLst/>
                <a:latin typeface="+mn-lt"/>
                <a:ea typeface="+mn-ea"/>
                <a:cs typeface="+mn-cs"/>
              </a:rPr>
              <a:t>the ethical implications of companies’ AI technologies. For example, this may</a:t>
            </a:r>
          </a:p>
          <a:p>
            <a:r>
              <a:rPr lang="en-US" sz="1200" kern="1200" dirty="0">
                <a:solidFill>
                  <a:schemeClr val="tx1"/>
                </a:solidFill>
                <a:effectLst/>
                <a:latin typeface="+mn-lt"/>
                <a:ea typeface="+mn-ea"/>
                <a:cs typeface="+mn-cs"/>
              </a:rPr>
              <a:t>include improved training for existing boards and the potential development</a:t>
            </a:r>
          </a:p>
          <a:p>
            <a:r>
              <a:rPr lang="en-US" sz="1200" kern="1200" dirty="0">
                <a:solidFill>
                  <a:schemeClr val="tx1"/>
                </a:solidFill>
                <a:effectLst/>
                <a:latin typeface="+mn-lt"/>
                <a:ea typeface="+mn-ea"/>
                <a:cs typeface="+mn-cs"/>
              </a:rPr>
              <a:t>of an ethics committee with internal auditing powers. This could be developed</a:t>
            </a:r>
          </a:p>
          <a:p>
            <a:r>
              <a:rPr lang="en-US" sz="1200" kern="1200" dirty="0">
                <a:solidFill>
                  <a:schemeClr val="tx1"/>
                </a:solidFill>
                <a:effectLst/>
                <a:latin typeface="+mn-lt"/>
                <a:ea typeface="+mn-ea"/>
                <a:cs typeface="+mn-cs"/>
              </a:rPr>
              <a:t>within the existing structure of both one-tier and two-tier board systems, and/or</a:t>
            </a:r>
          </a:p>
          <a:p>
            <a:r>
              <a:rPr lang="en-US" sz="1200" kern="1200" dirty="0">
                <a:solidFill>
                  <a:schemeClr val="tx1"/>
                </a:solidFill>
                <a:effectLst/>
                <a:latin typeface="+mn-lt"/>
                <a:ea typeface="+mn-ea"/>
                <a:cs typeface="+mn-cs"/>
              </a:rPr>
              <a:t>in conjunction with the development of a mandatory form of “corporate ethical</a:t>
            </a:r>
          </a:p>
          <a:p>
            <a:r>
              <a:rPr lang="en-US" sz="1200" kern="1200" dirty="0">
                <a:solidFill>
                  <a:schemeClr val="tx1"/>
                </a:solidFill>
                <a:effectLst/>
                <a:latin typeface="+mn-lt"/>
                <a:ea typeface="+mn-ea"/>
                <a:cs typeface="+mn-cs"/>
              </a:rPr>
              <a:t>review board” to be adopted by </a:t>
            </a:r>
            <a:r>
              <a:rPr lang="en-US" sz="1200" kern="1200" dirty="0" err="1">
                <a:solidFill>
                  <a:schemeClr val="tx1"/>
                </a:solidFill>
                <a:effectLst/>
                <a:latin typeface="+mn-lt"/>
                <a:ea typeface="+mn-ea"/>
                <a:cs typeface="+mn-cs"/>
              </a:rPr>
              <a:t>organisations</a:t>
            </a:r>
            <a:r>
              <a:rPr lang="en-US" sz="1200" kern="1200" dirty="0">
                <a:solidFill>
                  <a:schemeClr val="tx1"/>
                </a:solidFill>
                <a:effectLst/>
                <a:latin typeface="+mn-lt"/>
                <a:ea typeface="+mn-ea"/>
                <a:cs typeface="+mn-cs"/>
              </a:rPr>
              <a:t> developing or using AI systems,</a:t>
            </a:r>
          </a:p>
          <a:p>
            <a:r>
              <a:rPr lang="en-US" sz="1200" kern="1200" dirty="0">
                <a:solidFill>
                  <a:schemeClr val="tx1"/>
                </a:solidFill>
                <a:effectLst/>
                <a:latin typeface="+mn-lt"/>
                <a:ea typeface="+mn-ea"/>
                <a:cs typeface="+mn-cs"/>
              </a:rPr>
              <a:t>to evaluate initial projects and their deployment with respect to fundamental</a:t>
            </a:r>
          </a:p>
          <a:p>
            <a:r>
              <a:rPr lang="en-US" sz="1200" kern="1200" dirty="0">
                <a:solidFill>
                  <a:schemeClr val="tx1"/>
                </a:solidFill>
                <a:effectLst/>
                <a:latin typeface="+mn-lt"/>
                <a:ea typeface="+mn-ea"/>
                <a:cs typeface="+mn-cs"/>
              </a:rPr>
              <a:t>principles.</a:t>
            </a:r>
          </a:p>
          <a:p>
            <a:r>
              <a:rPr lang="en-US" sz="1200" kern="1200" dirty="0">
                <a:solidFill>
                  <a:schemeClr val="tx1"/>
                </a:solidFill>
                <a:effectLst/>
                <a:latin typeface="+mn-lt"/>
                <a:ea typeface="+mn-ea"/>
                <a:cs typeface="+mn-cs"/>
              </a:rPr>
              <a:t>20. Support the creation of educational curricula and public awareness activities</a:t>
            </a:r>
          </a:p>
          <a:p>
            <a:r>
              <a:rPr lang="en-US" sz="1200" kern="1200" dirty="0">
                <a:solidFill>
                  <a:schemeClr val="tx1"/>
                </a:solidFill>
                <a:effectLst/>
                <a:latin typeface="+mn-lt"/>
                <a:ea typeface="+mn-ea"/>
                <a:cs typeface="+mn-cs"/>
              </a:rPr>
              <a:t>around the societal, legal, and ethical impact of Artificial Intelligence.</a:t>
            </a:r>
          </a:p>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69</a:t>
            </a:fld>
            <a:endParaRPr lang="en-US"/>
          </a:p>
        </p:txBody>
      </p:sp>
    </p:spTree>
    <p:extLst>
      <p:ext uri="{BB962C8B-B14F-4D97-AF65-F5344CB8AC3E}">
        <p14:creationId xmlns:p14="http://schemas.microsoft.com/office/powerpoint/2010/main" val="116692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we introduce here what we consider the four chief opportunities for society that AI offers. They are four because they address the four fundamental points in the understanding of human dignity and flourishing: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who we can become </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autonomous </a:t>
            </a:r>
            <a:r>
              <a:rPr lang="en-US" sz="1200" b="1" kern="1200" dirty="0" err="1">
                <a:solidFill>
                  <a:schemeClr val="tx1"/>
                </a:solidFill>
                <a:effectLst/>
                <a:latin typeface="+mn-lt"/>
                <a:ea typeface="+mn-ea"/>
                <a:cs typeface="+mn-cs"/>
              </a:rPr>
              <a:t>self-realisation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free people up for more valuable projects, but caution against devaluing skills that matter to individuals’ sense of self or eliminating sources of income too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what we can do </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human agency</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could “amplify and strengthen shared moral systems”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what we can achieve </a:t>
            </a:r>
            <a:r>
              <a:rPr lang="en-US" sz="1200" b="1" kern="1200" dirty="0">
                <a:solidFill>
                  <a:schemeClr val="tx1"/>
                </a:solidFill>
                <a:effectLst/>
                <a:latin typeface="+mn-lt"/>
                <a:ea typeface="+mn-ea"/>
                <a:cs typeface="+mn-cs"/>
              </a:rPr>
              <a:t>(individual and societal capabilities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can enhance medical diagnoses, enhance complex systems like air travel systems, etc. But risk of delegating too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how we can interact with each other and the world </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societal cohesion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can solve complex coordination problems that threaten societies (climate change, nuclear proliferation,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But must be the result of “self-imposed choice” so as to preserve 	our autonomy.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each case, AI can be </a:t>
            </a:r>
            <a:r>
              <a:rPr lang="en-US" sz="1200" b="1" i="1" kern="1200" dirty="0">
                <a:solidFill>
                  <a:schemeClr val="tx1"/>
                </a:solidFill>
                <a:effectLst/>
                <a:latin typeface="+mn-lt"/>
                <a:ea typeface="+mn-ea"/>
                <a:cs typeface="+mn-cs"/>
              </a:rPr>
              <a:t>used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foster human nature and its potentialities, thus creating opportunities; </a:t>
            </a:r>
            <a:endParaRPr lang="en-US"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underused</a:t>
            </a:r>
            <a:r>
              <a:rPr lang="en-US" sz="1200" kern="1200" dirty="0">
                <a:solidFill>
                  <a:schemeClr val="tx1"/>
                </a:solidFill>
                <a:effectLst/>
                <a:latin typeface="+mn-lt"/>
                <a:ea typeface="+mn-ea"/>
                <a:cs typeface="+mn-cs"/>
              </a:rPr>
              <a:t>, thus creating opportunity costs; (“It might include, for example, heavy-handed or misconceived regulation, under-investment, or a public backlash akin to that faced by genetically modified crops”)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a:t>
            </a:r>
            <a:r>
              <a:rPr lang="en-US" sz="1200" b="1" i="1" kern="1200" dirty="0">
                <a:solidFill>
                  <a:schemeClr val="tx1"/>
                </a:solidFill>
                <a:effectLst/>
                <a:latin typeface="+mn-lt"/>
                <a:ea typeface="+mn-ea"/>
                <a:cs typeface="+mn-cs"/>
              </a:rPr>
              <a:t>overused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b="1" i="1" kern="1200" dirty="0">
                <a:solidFill>
                  <a:schemeClr val="tx1"/>
                </a:solidFill>
                <a:effectLst/>
                <a:latin typeface="+mn-lt"/>
                <a:ea typeface="+mn-ea"/>
                <a:cs typeface="+mn-cs"/>
              </a:rPr>
              <a:t>misused</a:t>
            </a:r>
            <a:r>
              <a:rPr lang="en-US" sz="1200" kern="1200" dirty="0">
                <a:solidFill>
                  <a:schemeClr val="tx1"/>
                </a:solidFill>
                <a:effectLst/>
                <a:latin typeface="+mn-lt"/>
                <a:ea typeface="+mn-ea"/>
                <a:cs typeface="+mn-cs"/>
              </a:rPr>
              <a:t>, thus creating risks.” </a:t>
            </a:r>
            <a:r>
              <a:rPr lang="en-US" dirty="0"/>
              <a:t>(from spam to cyber warfare – usually malicious, misaligned incentives, greed, etc.)</a:t>
            </a:r>
          </a:p>
        </p:txBody>
      </p:sp>
      <p:sp>
        <p:nvSpPr>
          <p:cNvPr id="4" name="Slide Number Placeholder 3"/>
          <p:cNvSpPr>
            <a:spLocks noGrp="1"/>
          </p:cNvSpPr>
          <p:nvPr>
            <p:ph type="sldNum" sz="quarter" idx="5"/>
          </p:nvPr>
        </p:nvSpPr>
        <p:spPr/>
        <p:txBody>
          <a:bodyPr/>
          <a:lstStyle/>
          <a:p>
            <a:fld id="{4CBFB6B9-2FE4-CD4E-B1CD-684DC36A06BE}" type="slidenum">
              <a:rPr lang="en-US" smtClean="0"/>
              <a:t>70</a:t>
            </a:fld>
            <a:endParaRPr lang="en-US"/>
          </a:p>
        </p:txBody>
      </p:sp>
    </p:spTree>
    <p:extLst>
      <p:ext uri="{BB962C8B-B14F-4D97-AF65-F5344CB8AC3E}">
        <p14:creationId xmlns:p14="http://schemas.microsoft.com/office/powerpoint/2010/main" val="3091333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Procedural v substantive: </a:t>
            </a:r>
            <a:r>
              <a:rPr lang="en-US" sz="1200" b="0" i="0" kern="1200" dirty="0">
                <a:solidFill>
                  <a:schemeClr val="tx1"/>
                </a:solidFill>
                <a:effectLst/>
                <a:latin typeface="+mn-lt"/>
                <a:ea typeface="+mn-ea"/>
                <a:cs typeface="+mn-cs"/>
              </a:rPr>
              <a:t>A third distinction that must be drawn is between the justice of the procedures that might be used to determine how benefits and burdens of various kinds are allocated to people, and the justice of the final allocation itself.  (SEP)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Corrective V distributive: A second important contrast, whose pedigree reaches back at least as far as Aristotle, is between justice as a principle for assigning distributable goods of various kinds to individual people, and justice as a remedial principle that applies when one person wrongly interferes with another’s legitimate holdings. (SEP)</a:t>
            </a:r>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71</a:t>
            </a:fld>
            <a:endParaRPr lang="en-US"/>
          </a:p>
        </p:txBody>
      </p:sp>
    </p:spTree>
    <p:extLst>
      <p:ext uri="{BB962C8B-B14F-4D97-AF65-F5344CB8AC3E}">
        <p14:creationId xmlns:p14="http://schemas.microsoft.com/office/powerpoint/2010/main" val="55789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11</a:t>
            </a:fld>
            <a:endParaRPr lang="en-US"/>
          </a:p>
        </p:txBody>
      </p:sp>
    </p:spTree>
    <p:extLst>
      <p:ext uri="{BB962C8B-B14F-4D97-AF65-F5344CB8AC3E}">
        <p14:creationId xmlns:p14="http://schemas.microsoft.com/office/powerpoint/2010/main" val="42301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t>
            </a:r>
          </a:p>
        </p:txBody>
      </p:sp>
      <p:sp>
        <p:nvSpPr>
          <p:cNvPr id="4" name="Slide Number Placeholder 3"/>
          <p:cNvSpPr>
            <a:spLocks noGrp="1"/>
          </p:cNvSpPr>
          <p:nvPr>
            <p:ph type="sldNum" sz="quarter" idx="5"/>
          </p:nvPr>
        </p:nvSpPr>
        <p:spPr/>
        <p:txBody>
          <a:bodyPr/>
          <a:lstStyle/>
          <a:p>
            <a:fld id="{4CBFB6B9-2FE4-CD4E-B1CD-684DC36A06BE}" type="slidenum">
              <a:rPr lang="en-US" smtClean="0"/>
              <a:t>14</a:t>
            </a:fld>
            <a:endParaRPr lang="en-US"/>
          </a:p>
        </p:txBody>
      </p:sp>
    </p:spTree>
    <p:extLst>
      <p:ext uri="{BB962C8B-B14F-4D97-AF65-F5344CB8AC3E}">
        <p14:creationId xmlns:p14="http://schemas.microsoft.com/office/powerpoint/2010/main" val="2847601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15</a:t>
            </a:fld>
            <a:endParaRPr lang="en-US"/>
          </a:p>
        </p:txBody>
      </p:sp>
    </p:spTree>
    <p:extLst>
      <p:ext uri="{BB962C8B-B14F-4D97-AF65-F5344CB8AC3E}">
        <p14:creationId xmlns:p14="http://schemas.microsoft.com/office/powerpoint/2010/main" val="2081697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Autonomy as the preservation of human freedom &amp; constraints on the freedom of AIs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Floridi</a:t>
            </a:r>
            <a:r>
              <a:rPr lang="en-US" dirty="0"/>
              <a:t> et al. om autonomy: “the idea that individuals have a right to make decisions about the treatment they do or do not receive” </a:t>
            </a:r>
          </a:p>
          <a:p>
            <a:endParaRPr lang="en-US" dirty="0"/>
          </a:p>
          <a:p>
            <a:r>
              <a:rPr lang="en-US" dirty="0"/>
              <a:t>“</a:t>
            </a:r>
            <a:r>
              <a:rPr lang="en-US" sz="1200" kern="1200" dirty="0">
                <a:solidFill>
                  <a:schemeClr val="tx1"/>
                </a:solidFill>
                <a:effectLst/>
                <a:latin typeface="+mn-lt"/>
                <a:ea typeface="+mn-ea"/>
                <a:cs typeface="+mn-cs"/>
              </a:rPr>
              <a:t>Therefore, what seems most important here is what we might call “meta-autonomy”, or a “decide-</a:t>
            </a:r>
            <a:r>
              <a:rPr lang="en-US" sz="1200" kern="1200" dirty="0" err="1">
                <a:solidFill>
                  <a:schemeClr val="tx1"/>
                </a:solidFill>
                <a:effectLst/>
                <a:latin typeface="+mn-lt"/>
                <a:ea typeface="+mn-ea"/>
                <a:cs typeface="+mn-cs"/>
              </a:rPr>
              <a:t>todelegate</a:t>
            </a:r>
            <a:r>
              <a:rPr lang="en-US" sz="1200" kern="1200" dirty="0">
                <a:solidFill>
                  <a:schemeClr val="tx1"/>
                </a:solidFill>
                <a:effectLst/>
                <a:latin typeface="+mn-lt"/>
                <a:ea typeface="+mn-ea"/>
                <a:cs typeface="+mn-cs"/>
              </a:rPr>
              <a:t>” model: humans should always retain the power to decide which decisions to take, exercising the freedom to choose where necessary, and ceding it in cases where overriding reasons, such as efficacy, may outweigh the loss of control over decision-making. As anticipated, any delegation should remain overridable in principle</a:t>
            </a:r>
          </a:p>
          <a:p>
            <a:r>
              <a:rPr lang="en-US" sz="1200" kern="1200" dirty="0">
                <a:solidFill>
                  <a:schemeClr val="tx1"/>
                </a:solidFill>
                <a:effectLst/>
                <a:latin typeface="+mn-lt"/>
                <a:ea typeface="+mn-ea"/>
                <a:cs typeface="+mn-cs"/>
              </a:rPr>
              <a:t>(deciding to decide again).”</a:t>
            </a:r>
          </a:p>
          <a:p>
            <a:endParaRPr lang="en-US" dirty="0"/>
          </a:p>
        </p:txBody>
      </p:sp>
      <p:sp>
        <p:nvSpPr>
          <p:cNvPr id="4" name="Slide Number Placeholder 3"/>
          <p:cNvSpPr>
            <a:spLocks noGrp="1"/>
          </p:cNvSpPr>
          <p:nvPr>
            <p:ph type="sldNum" sz="quarter" idx="5"/>
          </p:nvPr>
        </p:nvSpPr>
        <p:spPr/>
        <p:txBody>
          <a:bodyPr/>
          <a:lstStyle/>
          <a:p>
            <a:fld id="{4CBFB6B9-2FE4-CD4E-B1CD-684DC36A06BE}" type="slidenum">
              <a:rPr lang="en-US" smtClean="0"/>
              <a:t>16</a:t>
            </a:fld>
            <a:endParaRPr lang="en-US"/>
          </a:p>
        </p:txBody>
      </p:sp>
    </p:spTree>
    <p:extLst>
      <p:ext uri="{BB962C8B-B14F-4D97-AF65-F5344CB8AC3E}">
        <p14:creationId xmlns:p14="http://schemas.microsoft.com/office/powerpoint/2010/main" val="1199530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problem emerges: how do we resolve the confusion about where to locate agency (in the AI or in us)? </a:t>
            </a:r>
          </a:p>
        </p:txBody>
      </p:sp>
      <p:sp>
        <p:nvSpPr>
          <p:cNvPr id="4" name="Slide Number Placeholder 3"/>
          <p:cNvSpPr>
            <a:spLocks noGrp="1"/>
          </p:cNvSpPr>
          <p:nvPr>
            <p:ph type="sldNum" sz="quarter" idx="5"/>
          </p:nvPr>
        </p:nvSpPr>
        <p:spPr/>
        <p:txBody>
          <a:bodyPr/>
          <a:lstStyle/>
          <a:p>
            <a:fld id="{4CBFB6B9-2FE4-CD4E-B1CD-684DC36A06BE}" type="slidenum">
              <a:rPr lang="en-US" smtClean="0"/>
              <a:t>17</a:t>
            </a:fld>
            <a:endParaRPr lang="en-US"/>
          </a:p>
        </p:txBody>
      </p:sp>
    </p:spTree>
    <p:extLst>
      <p:ext uri="{BB962C8B-B14F-4D97-AF65-F5344CB8AC3E}">
        <p14:creationId xmlns:p14="http://schemas.microsoft.com/office/powerpoint/2010/main" val="62871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a:t>
            </a:r>
          </a:p>
        </p:txBody>
      </p:sp>
      <p:sp>
        <p:nvSpPr>
          <p:cNvPr id="4" name="Slide Number Placeholder 3"/>
          <p:cNvSpPr>
            <a:spLocks noGrp="1"/>
          </p:cNvSpPr>
          <p:nvPr>
            <p:ph type="sldNum" sz="quarter" idx="5"/>
          </p:nvPr>
        </p:nvSpPr>
        <p:spPr/>
        <p:txBody>
          <a:bodyPr/>
          <a:lstStyle/>
          <a:p>
            <a:fld id="{4CBFB6B9-2FE4-CD4E-B1CD-684DC36A06BE}" type="slidenum">
              <a:rPr lang="en-US" smtClean="0"/>
              <a:t>20</a:t>
            </a:fld>
            <a:endParaRPr lang="en-US"/>
          </a:p>
        </p:txBody>
      </p:sp>
    </p:spTree>
    <p:extLst>
      <p:ext uri="{BB962C8B-B14F-4D97-AF65-F5344CB8AC3E}">
        <p14:creationId xmlns:p14="http://schemas.microsoft.com/office/powerpoint/2010/main" val="98151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A5AC3F-C22C-7743-A6C1-C121F85FDA2A}"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1E429-95C6-0D41-A7A9-47ECCB3501A7}" type="slidenum">
              <a:rPr lang="en-US" smtClean="0"/>
              <a:t>‹#›</a:t>
            </a:fld>
            <a:endParaRPr lang="en-US"/>
          </a:p>
        </p:txBody>
      </p:sp>
    </p:spTree>
    <p:extLst>
      <p:ext uri="{BB962C8B-B14F-4D97-AF65-F5344CB8AC3E}">
        <p14:creationId xmlns:p14="http://schemas.microsoft.com/office/powerpoint/2010/main" val="2588959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A5AC3F-C22C-7743-A6C1-C121F85FDA2A}"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1E429-95C6-0D41-A7A9-47ECCB3501A7}" type="slidenum">
              <a:rPr lang="en-US" smtClean="0"/>
              <a:t>‹#›</a:t>
            </a:fld>
            <a:endParaRPr lang="en-US"/>
          </a:p>
        </p:txBody>
      </p:sp>
    </p:spTree>
    <p:extLst>
      <p:ext uri="{BB962C8B-B14F-4D97-AF65-F5344CB8AC3E}">
        <p14:creationId xmlns:p14="http://schemas.microsoft.com/office/powerpoint/2010/main" val="723609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A5AC3F-C22C-7743-A6C1-C121F85FDA2A}"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1E429-95C6-0D41-A7A9-47ECCB3501A7}" type="slidenum">
              <a:rPr lang="en-US" smtClean="0"/>
              <a:t>‹#›</a:t>
            </a:fld>
            <a:endParaRPr lang="en-US"/>
          </a:p>
        </p:txBody>
      </p:sp>
    </p:spTree>
    <p:extLst>
      <p:ext uri="{BB962C8B-B14F-4D97-AF65-F5344CB8AC3E}">
        <p14:creationId xmlns:p14="http://schemas.microsoft.com/office/powerpoint/2010/main" val="149575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A5AC3F-C22C-7743-A6C1-C121F85FDA2A}"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1E429-95C6-0D41-A7A9-47ECCB3501A7}" type="slidenum">
              <a:rPr lang="en-US" smtClean="0"/>
              <a:t>‹#›</a:t>
            </a:fld>
            <a:endParaRPr lang="en-US"/>
          </a:p>
        </p:txBody>
      </p:sp>
    </p:spTree>
    <p:extLst>
      <p:ext uri="{BB962C8B-B14F-4D97-AF65-F5344CB8AC3E}">
        <p14:creationId xmlns:p14="http://schemas.microsoft.com/office/powerpoint/2010/main" val="1891153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A5AC3F-C22C-7743-A6C1-C121F85FDA2A}"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1E429-95C6-0D41-A7A9-47ECCB3501A7}" type="slidenum">
              <a:rPr lang="en-US" smtClean="0"/>
              <a:t>‹#›</a:t>
            </a:fld>
            <a:endParaRPr lang="en-US"/>
          </a:p>
        </p:txBody>
      </p:sp>
    </p:spTree>
    <p:extLst>
      <p:ext uri="{BB962C8B-B14F-4D97-AF65-F5344CB8AC3E}">
        <p14:creationId xmlns:p14="http://schemas.microsoft.com/office/powerpoint/2010/main" val="3440930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A5AC3F-C22C-7743-A6C1-C121F85FDA2A}"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1E429-95C6-0D41-A7A9-47ECCB3501A7}" type="slidenum">
              <a:rPr lang="en-US" smtClean="0"/>
              <a:t>‹#›</a:t>
            </a:fld>
            <a:endParaRPr lang="en-US"/>
          </a:p>
        </p:txBody>
      </p:sp>
    </p:spTree>
    <p:extLst>
      <p:ext uri="{BB962C8B-B14F-4D97-AF65-F5344CB8AC3E}">
        <p14:creationId xmlns:p14="http://schemas.microsoft.com/office/powerpoint/2010/main" val="4062782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A5AC3F-C22C-7743-A6C1-C121F85FDA2A}" type="datetimeFigureOut">
              <a:rPr lang="en-US" smtClean="0"/>
              <a:t>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C1E429-95C6-0D41-A7A9-47ECCB3501A7}" type="slidenum">
              <a:rPr lang="en-US" smtClean="0"/>
              <a:t>‹#›</a:t>
            </a:fld>
            <a:endParaRPr lang="en-US"/>
          </a:p>
        </p:txBody>
      </p:sp>
    </p:spTree>
    <p:extLst>
      <p:ext uri="{BB962C8B-B14F-4D97-AF65-F5344CB8AC3E}">
        <p14:creationId xmlns:p14="http://schemas.microsoft.com/office/powerpoint/2010/main" val="3511723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A5AC3F-C22C-7743-A6C1-C121F85FDA2A}" type="datetimeFigureOut">
              <a:rPr lang="en-US" smtClean="0"/>
              <a:t>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C1E429-95C6-0D41-A7A9-47ECCB3501A7}" type="slidenum">
              <a:rPr lang="en-US" smtClean="0"/>
              <a:t>‹#›</a:t>
            </a:fld>
            <a:endParaRPr lang="en-US"/>
          </a:p>
        </p:txBody>
      </p:sp>
    </p:spTree>
    <p:extLst>
      <p:ext uri="{BB962C8B-B14F-4D97-AF65-F5344CB8AC3E}">
        <p14:creationId xmlns:p14="http://schemas.microsoft.com/office/powerpoint/2010/main" val="3726985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5AC3F-C22C-7743-A6C1-C121F85FDA2A}" type="datetimeFigureOut">
              <a:rPr lang="en-US" smtClean="0"/>
              <a:t>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C1E429-95C6-0D41-A7A9-47ECCB3501A7}" type="slidenum">
              <a:rPr lang="en-US" smtClean="0"/>
              <a:t>‹#›</a:t>
            </a:fld>
            <a:endParaRPr lang="en-US"/>
          </a:p>
        </p:txBody>
      </p:sp>
    </p:spTree>
    <p:extLst>
      <p:ext uri="{BB962C8B-B14F-4D97-AF65-F5344CB8AC3E}">
        <p14:creationId xmlns:p14="http://schemas.microsoft.com/office/powerpoint/2010/main" val="1274150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A5AC3F-C22C-7743-A6C1-C121F85FDA2A}"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1E429-95C6-0D41-A7A9-47ECCB3501A7}" type="slidenum">
              <a:rPr lang="en-US" smtClean="0"/>
              <a:t>‹#›</a:t>
            </a:fld>
            <a:endParaRPr lang="en-US"/>
          </a:p>
        </p:txBody>
      </p:sp>
    </p:spTree>
    <p:extLst>
      <p:ext uri="{BB962C8B-B14F-4D97-AF65-F5344CB8AC3E}">
        <p14:creationId xmlns:p14="http://schemas.microsoft.com/office/powerpoint/2010/main" val="4199449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A5AC3F-C22C-7743-A6C1-C121F85FDA2A}"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1E429-95C6-0D41-A7A9-47ECCB3501A7}" type="slidenum">
              <a:rPr lang="en-US" smtClean="0"/>
              <a:t>‹#›</a:t>
            </a:fld>
            <a:endParaRPr lang="en-US"/>
          </a:p>
        </p:txBody>
      </p:sp>
    </p:spTree>
    <p:extLst>
      <p:ext uri="{BB962C8B-B14F-4D97-AF65-F5344CB8AC3E}">
        <p14:creationId xmlns:p14="http://schemas.microsoft.com/office/powerpoint/2010/main" val="1362301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5AC3F-C22C-7743-A6C1-C121F85FDA2A}" type="datetimeFigureOut">
              <a:rPr lang="en-US" smtClean="0"/>
              <a:t>2/28/2023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1E429-95C6-0D41-A7A9-47ECCB3501A7}" type="slidenum">
              <a:rPr lang="en-US" smtClean="0"/>
              <a:t>‹#›</a:t>
            </a:fld>
            <a:endParaRPr lang="en-US"/>
          </a:p>
        </p:txBody>
      </p:sp>
    </p:spTree>
    <p:extLst>
      <p:ext uri="{BB962C8B-B14F-4D97-AF65-F5344CB8AC3E}">
        <p14:creationId xmlns:p14="http://schemas.microsoft.com/office/powerpoint/2010/main" val="400394112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d/3.0/" TargetMode="External"/><Relationship Id="rId4" Type="http://schemas.openxmlformats.org/officeDocument/2006/relationships/hyperlink" Target="https://singularityhub.com/2017/05/23/watch-where-ai-is-today-and-where-its-going-in-the-futur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redazionecultura.it/futurbrama/futurlibri-io-robo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hyperlink" Target="http://endl.network/endl-3-conference-unboxing-ai/"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brother-uk/3150128137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s://policyoptions.irpp.org/magazines/november-2020/facial-recognition-is-transforming-our-borders-and-we-are-not-prepar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deananthonygratton.com/post/artificial-intelligence-freedom-of-though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s://policyoptions.irpp.org/magazines/april-2018/should-justice-be-delivered-by-ai/"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flickr.com/photos/mikemacmarketing/30212411048/"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undevicesimus.deviantart.com/art/European-Union-Grunge-Flag-1955-410093847" TargetMode="External"/><Relationship Id="rId7" Type="http://schemas.openxmlformats.org/officeDocument/2006/relationships/hyperlink" Target="https://creativecommons.org/licenses/by/3.0/"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www.ethicsdialogues.eu/2020/07/02/recommendations-for-european-ai-strategy/" TargetMode="External"/><Relationship Id="rId5" Type="http://schemas.openxmlformats.org/officeDocument/2006/relationships/image" Target="../media/image17.jpg"/><Relationship Id="rId4" Type="http://schemas.openxmlformats.org/officeDocument/2006/relationships/hyperlink" Target="https://creativecommons.org/licenses/by-nd/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souto-digitalteacher.blogspot.com/2012/04/wall-e-as-green-resource-for-earth-day.html"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hyperlink" Target="https://creativecommons.org/licenses/by-nc-nd/3.0/" TargetMode="External"/><Relationship Id="rId5" Type="http://schemas.openxmlformats.org/officeDocument/2006/relationships/hyperlink" Target="https://theorangeblogger.com/2020/05/07/terminator-2-might-be-one-of-the-greatest-movie-of-the-1900s/"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blog.trustico.com/other-news/humans-inventing-artificial-intelligence.ph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nne1.pressbooks.com/"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bitfinance.news/en/china-is-a-giant-in-artificial-intelligence/"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nne1.pressbooks.com/"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ctuaries.digital/2018/10/18/ethical-challenges-of-artificial-intelligence-ai/" TargetMode="External"/><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hyperlink" Target="https://creativecommons.org/licenses/by-nc-nd/3.0/"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s://www.electronics-lab.com/mirobot-robot-arm-live-kickstarter/"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singularityhub.com/2017/05/23/watch-where-ai-is-today-and-where-its-going-in-the-future/"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namu.wiki/w/HAL%209000" TargetMode="External"/><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hyperlink" Target="https://creativecommons.org/licenses/by-nc-s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blog.bluemediaconsulting.com/case-study-are-extroverts-good-leaders-or-they-need-become-extroverts-to-be-leaders" TargetMode="External"/><Relationship Id="rId2" Type="http://schemas.openxmlformats.org/officeDocument/2006/relationships/image" Target="../media/image28.jpg"/><Relationship Id="rId1" Type="http://schemas.openxmlformats.org/officeDocument/2006/relationships/slideLayout" Target="../slideLayouts/slideLayout3.xml"/><Relationship Id="rId4" Type="http://schemas.openxmlformats.org/officeDocument/2006/relationships/hyperlink" Target="https://creativecommons.org/licenses/by-nc/3.0/"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adhugger.net/2019/10/24/romanian-pro-tv-to-use-druid-chatbots-to-simplify-recruiting-process/" TargetMode="External"/><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policyoptions.irpp.org/magazines/february-2018/why-ai-needs-nursing/" TargetMode="External"/><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echnofaq.org/posts/2019/09/cyber-security-trends-to-watch-out-for-organizations-to-stay-ahead/"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hyperlink" Target="https://bitfinance.news/en/china-is-a-giant-in-artificial-intelligenc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35.jpeg"/><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chatbotslife.com/the-robot-powered-internet-5b8127b3428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streammagasin.se/trailer-sci-fi-sagan-foundation/"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7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electronics, circuit&#10;&#10;Description automatically generated">
            <a:extLst>
              <a:ext uri="{FF2B5EF4-FFF2-40B4-BE49-F238E27FC236}">
                <a16:creationId xmlns:a16="http://schemas.microsoft.com/office/drawing/2014/main" id="{51D9DC31-4689-F342-902E-22FDF3EE287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1232" r="9456"/>
          <a:stretch/>
        </p:blipFill>
        <p:spPr>
          <a:xfrm>
            <a:off x="2522358" y="10"/>
            <a:ext cx="9669642" cy="6857990"/>
          </a:xfrm>
          <a:prstGeom prst="rect">
            <a:avLst/>
          </a:prstGeom>
        </p:spPr>
      </p:pic>
      <p:sp>
        <p:nvSpPr>
          <p:cNvPr id="77" name="Rectangle 7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5D195-9896-194E-B53D-1AEFD845FE00}"/>
              </a:ext>
            </a:extLst>
          </p:cNvPr>
          <p:cNvSpPr>
            <a:spLocks noGrp="1"/>
          </p:cNvSpPr>
          <p:nvPr>
            <p:ph type="ctrTitle"/>
          </p:nvPr>
        </p:nvSpPr>
        <p:spPr>
          <a:xfrm>
            <a:off x="952228" y="667247"/>
            <a:ext cx="3973385" cy="3692028"/>
          </a:xfrm>
          <a:noFill/>
        </p:spPr>
        <p:txBody>
          <a:bodyPr>
            <a:normAutofit fontScale="90000"/>
          </a:bodyPr>
          <a:lstStyle/>
          <a:p>
            <a:pPr algn="l"/>
            <a:br>
              <a:rPr lang="en-US" sz="5200" b="1" dirty="0"/>
            </a:br>
            <a:br>
              <a:rPr lang="en-US" sz="5200" b="1" dirty="0"/>
            </a:br>
            <a:br>
              <a:rPr lang="en-US" sz="5200" b="1" dirty="0"/>
            </a:br>
            <a:r>
              <a:rPr lang="en-US" sz="5200" b="1" dirty="0"/>
              <a:t>Democracy, Justice, and AI</a:t>
            </a:r>
            <a:br>
              <a:rPr lang="en-US" sz="5200" b="1" dirty="0"/>
            </a:br>
            <a:r>
              <a:rPr lang="en-US" sz="5200" b="1" i="1" dirty="0">
                <a:solidFill>
                  <a:schemeClr val="accent4"/>
                </a:solidFill>
              </a:rPr>
              <a:t>AWARE-AI NRT</a:t>
            </a:r>
            <a:br>
              <a:rPr lang="en-US" sz="5200" b="1" dirty="0"/>
            </a:br>
            <a:endParaRPr lang="en-US" sz="5200" b="1" dirty="0"/>
          </a:p>
        </p:txBody>
      </p:sp>
      <p:sp>
        <p:nvSpPr>
          <p:cNvPr id="3" name="Subtitle 2">
            <a:extLst>
              <a:ext uri="{FF2B5EF4-FFF2-40B4-BE49-F238E27FC236}">
                <a16:creationId xmlns:a16="http://schemas.microsoft.com/office/drawing/2014/main" id="{C17040CF-5C49-DE42-B692-B37AEAF74654}"/>
              </a:ext>
            </a:extLst>
          </p:cNvPr>
          <p:cNvSpPr>
            <a:spLocks noGrp="1"/>
          </p:cNvSpPr>
          <p:nvPr>
            <p:ph type="subTitle" idx="1"/>
          </p:nvPr>
        </p:nvSpPr>
        <p:spPr>
          <a:xfrm>
            <a:off x="952229" y="4629234"/>
            <a:ext cx="3973386" cy="1485319"/>
          </a:xfrm>
          <a:noFill/>
        </p:spPr>
        <p:txBody>
          <a:bodyPr>
            <a:normAutofit lnSpcReduction="10000"/>
          </a:bodyPr>
          <a:lstStyle/>
          <a:p>
            <a:pPr algn="l"/>
            <a:r>
              <a:rPr lang="en-US" sz="2000" dirty="0">
                <a:solidFill>
                  <a:srgbClr val="FFC000"/>
                </a:solidFill>
              </a:rPr>
              <a:t>Irina Mikhalevich, </a:t>
            </a:r>
            <a:r>
              <a:rPr lang="en-US" sz="2000">
                <a:solidFill>
                  <a:srgbClr val="FFC000"/>
                </a:solidFill>
              </a:rPr>
              <a:t>Ph.D.</a:t>
            </a:r>
            <a:endParaRPr lang="en-US" sz="2000" dirty="0">
              <a:solidFill>
                <a:srgbClr val="FFC000"/>
              </a:solidFill>
            </a:endParaRPr>
          </a:p>
          <a:p>
            <a:pPr algn="l"/>
            <a:r>
              <a:rPr lang="en-US" sz="2000" i="1" dirty="0" err="1"/>
              <a:t>imgsh@rit.edu</a:t>
            </a:r>
            <a:endParaRPr lang="en-US" sz="2000" i="1" dirty="0"/>
          </a:p>
          <a:p>
            <a:pPr algn="l"/>
            <a:r>
              <a:rPr lang="en-US" sz="2000" dirty="0"/>
              <a:t>Department of Philosophy</a:t>
            </a:r>
          </a:p>
          <a:p>
            <a:pPr algn="l"/>
            <a:r>
              <a:rPr lang="en-US" sz="2000" i="1" dirty="0"/>
              <a:t>Rochester Institute of Technology</a:t>
            </a:r>
          </a:p>
        </p:txBody>
      </p:sp>
      <p:sp>
        <p:nvSpPr>
          <p:cNvPr id="6" name="TextBox 5">
            <a:extLst>
              <a:ext uri="{FF2B5EF4-FFF2-40B4-BE49-F238E27FC236}">
                <a16:creationId xmlns:a16="http://schemas.microsoft.com/office/drawing/2014/main" id="{87D005B5-5E74-9A43-8B0C-87C77523A412}"/>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singularityhub.com/2017/05/23/watch-where-ai-is-today-and-where-its-going-in-the-futu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403785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EEED-08EC-E34C-9508-8C004510F74D}"/>
              </a:ext>
            </a:extLst>
          </p:cNvPr>
          <p:cNvSpPr>
            <a:spLocks noGrp="1"/>
          </p:cNvSpPr>
          <p:nvPr>
            <p:ph type="title"/>
          </p:nvPr>
        </p:nvSpPr>
        <p:spPr>
          <a:xfrm>
            <a:off x="1136428" y="627564"/>
            <a:ext cx="7474172" cy="1325563"/>
          </a:xfrm>
        </p:spPr>
        <p:txBody>
          <a:bodyPr vert="horz" lIns="91440" tIns="45720" rIns="91440" bIns="45720" rtlCol="0">
            <a:normAutofit/>
          </a:bodyPr>
          <a:lstStyle/>
          <a:p>
            <a:r>
              <a:rPr lang="en-US" sz="3700"/>
              <a:t>A proposed framework for ethical AI </a:t>
            </a:r>
            <a:br>
              <a:rPr lang="en-US" sz="3700"/>
            </a:br>
            <a:endParaRPr lang="en-US" sz="3700"/>
          </a:p>
        </p:txBody>
      </p:sp>
      <p:sp>
        <p:nvSpPr>
          <p:cNvPr id="4" name="Text Placeholder 3">
            <a:extLst>
              <a:ext uri="{FF2B5EF4-FFF2-40B4-BE49-F238E27FC236}">
                <a16:creationId xmlns:a16="http://schemas.microsoft.com/office/drawing/2014/main" id="{844AE175-F0A8-0A4C-A535-A8924F5AE94F}"/>
              </a:ext>
            </a:extLst>
          </p:cNvPr>
          <p:cNvSpPr>
            <a:spLocks noGrp="1"/>
          </p:cNvSpPr>
          <p:nvPr>
            <p:ph idx="1"/>
          </p:nvPr>
        </p:nvSpPr>
        <p:spPr>
          <a:xfrm>
            <a:off x="1136429" y="2278173"/>
            <a:ext cx="7474171" cy="4122627"/>
          </a:xfrm>
        </p:spPr>
        <p:txBody>
          <a:bodyPr vert="horz" lIns="91440" tIns="45720" rIns="91440" bIns="45720" rtlCol="0" anchor="ctr">
            <a:noAutofit/>
          </a:bodyPr>
          <a:lstStyle/>
          <a:p>
            <a:r>
              <a:rPr lang="en-US" sz="2200" dirty="0"/>
              <a:t>Many proposals for ethical frameworks for the development, distribution, and regulation or AI</a:t>
            </a:r>
          </a:p>
          <a:p>
            <a:r>
              <a:rPr lang="en-US" sz="2200" dirty="0"/>
              <a:t>We’ll take a look at one: </a:t>
            </a:r>
            <a:r>
              <a:rPr lang="en-US" sz="2200" dirty="0" err="1"/>
              <a:t>Floridi</a:t>
            </a:r>
            <a:r>
              <a:rPr lang="en-US" sz="2200" dirty="0"/>
              <a:t>, Luciano, et al. "AI4People—An ethical framework for a good AI society: Opportunities, risks, principles, and recommendations." Minds and Machines 28.4 (2018): 689-707.</a:t>
            </a:r>
          </a:p>
          <a:p>
            <a:r>
              <a:rPr lang="en-US" sz="2200" dirty="0"/>
              <a:t>Rationale:</a:t>
            </a:r>
          </a:p>
          <a:p>
            <a:pPr marL="914400" lvl="1" indent="-457200">
              <a:spcBef>
                <a:spcPts val="1000"/>
              </a:spcBef>
              <a:buFont typeface="+mj-lt"/>
              <a:buAutoNum type="arabicPeriod"/>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Synthesizes existing proposals for ethical AI,</a:t>
            </a:r>
          </a:p>
          <a:p>
            <a:pPr marL="914400" lvl="1" indent="-457200">
              <a:spcBef>
                <a:spcPts val="1000"/>
              </a:spcBef>
              <a:buFont typeface="+mj-lt"/>
              <a:buAutoNum type="arabicPeriod"/>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incorporates these into established bioethical paradigm,</a:t>
            </a:r>
          </a:p>
          <a:p>
            <a:pPr marL="914400" lvl="1" indent="-457200">
              <a:spcBef>
                <a:spcPts val="1000"/>
              </a:spcBef>
              <a:buFont typeface="+mj-lt"/>
              <a:buAutoNum type="arabicPeriod"/>
              <a:defRPr/>
            </a:pPr>
            <a:r>
              <a:rPr kumimoji="0" lang="en-US" sz="2200" b="0" i="0" u="none" strike="noStrike" kern="1200" cap="none" spc="0" normalizeH="0" baseline="0" noProof="0">
                <a:ln>
                  <a:noFill/>
                </a:ln>
                <a:solidFill>
                  <a:prstClr val="white"/>
                </a:solidFill>
                <a:effectLst/>
                <a:uLnTx/>
                <a:uFillTx/>
                <a:latin typeface="Calibri" panose="020F0502020204030204"/>
                <a:ea typeface="+mn-ea"/>
                <a:cs typeface="+mn-cs"/>
              </a:rPr>
              <a:t>and offers </a:t>
            </a: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concrete recommendations for inter-governmental groups (EU). </a:t>
            </a:r>
          </a:p>
          <a:p>
            <a:pPr lvl="1"/>
            <a:endParaRPr lang="en-US" sz="2200" dirty="0"/>
          </a:p>
        </p:txBody>
      </p:sp>
      <p:sp>
        <p:nvSpPr>
          <p:cNvPr id="18" name="Rectangle 1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975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B89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up of a statue&#10;&#10;Description automatically generated with low confidence">
            <a:extLst>
              <a:ext uri="{FF2B5EF4-FFF2-40B4-BE49-F238E27FC236}">
                <a16:creationId xmlns:a16="http://schemas.microsoft.com/office/drawing/2014/main" id="{5A630F6E-0E3B-E74C-9A85-571B02EFAD6B}"/>
              </a:ext>
            </a:extLst>
          </p:cNvPr>
          <p:cNvPicPr>
            <a:picLocks noChangeAspect="1"/>
          </p:cNvPicPr>
          <p:nvPr/>
        </p:nvPicPr>
        <p:blipFill rotWithShape="1">
          <a:blip r:embed="rId3">
            <a:alphaModFix/>
            <a:extLst>
              <a:ext uri="{837473B0-CC2E-450A-ABE3-18F120FF3D39}">
                <a1611:picAttrSrcUrl xmlns:a1611="http://schemas.microsoft.com/office/drawing/2016/11/main" r:id="rId4"/>
              </a:ext>
            </a:extLst>
          </a:blip>
          <a:srcRect t="161" r="-8" b="-8"/>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5" name="Content Placeholder 2">
            <a:extLst>
              <a:ext uri="{FF2B5EF4-FFF2-40B4-BE49-F238E27FC236}">
                <a16:creationId xmlns:a16="http://schemas.microsoft.com/office/drawing/2014/main" id="{74361C45-A74F-3E44-A415-D7D1E443473F}"/>
              </a:ext>
            </a:extLst>
          </p:cNvPr>
          <p:cNvSpPr txBox="1">
            <a:spLocks/>
          </p:cNvSpPr>
          <p:nvPr/>
        </p:nvSpPr>
        <p:spPr>
          <a:xfrm>
            <a:off x="630936" y="3721100"/>
            <a:ext cx="4818888" cy="248767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sz="2200" dirty="0"/>
          </a:p>
        </p:txBody>
      </p:sp>
      <p:sp>
        <p:nvSpPr>
          <p:cNvPr id="13" name="TextBox 12">
            <a:extLst>
              <a:ext uri="{FF2B5EF4-FFF2-40B4-BE49-F238E27FC236}">
                <a16:creationId xmlns:a16="http://schemas.microsoft.com/office/drawing/2014/main" id="{760EA09B-2380-CF49-AD0A-092F146C2DC0}"/>
              </a:ext>
            </a:extLst>
          </p:cNvPr>
          <p:cNvSpPr txBox="1"/>
          <p:nvPr/>
        </p:nvSpPr>
        <p:spPr>
          <a:xfrm>
            <a:off x="98849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redazionecultura.it/futurbrama/futurlibri-io-robo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52002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EA6A2-E9C8-3A3E-24CF-D8310FF83E7A}"/>
              </a:ext>
            </a:extLst>
          </p:cNvPr>
          <p:cNvSpPr>
            <a:spLocks noGrp="1"/>
          </p:cNvSpPr>
          <p:nvPr>
            <p:ph type="title"/>
          </p:nvPr>
        </p:nvSpPr>
        <p:spPr>
          <a:xfrm>
            <a:off x="686834" y="1153572"/>
            <a:ext cx="3200400" cy="4461163"/>
          </a:xfrm>
        </p:spPr>
        <p:txBody>
          <a:bodyPr>
            <a:normAutofit/>
          </a:bodyPr>
          <a:lstStyle/>
          <a:p>
            <a:r>
              <a:rPr lang="en-US">
                <a:solidFill>
                  <a:srgbClr val="FFFFFF"/>
                </a:solidFill>
              </a:rPr>
              <a:t>Floridi et al. (2018) propose the following ethical framing</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B05CF61-0DDB-8113-E58D-5D6E67EABC4C}"/>
              </a:ext>
            </a:extLst>
          </p:cNvPr>
          <p:cNvSpPr>
            <a:spLocks noGrp="1"/>
          </p:cNvSpPr>
          <p:nvPr>
            <p:ph idx="1"/>
          </p:nvPr>
        </p:nvSpPr>
        <p:spPr>
          <a:xfrm>
            <a:off x="4447308" y="591344"/>
            <a:ext cx="6906491" cy="5585619"/>
          </a:xfrm>
        </p:spPr>
        <p:txBody>
          <a:bodyPr anchor="ctr">
            <a:normAutofit/>
          </a:bodyPr>
          <a:lstStyle/>
          <a:p>
            <a:pPr marL="0" indent="0">
              <a:buNone/>
            </a:pPr>
            <a:r>
              <a:rPr lang="en-US" sz="3200" dirty="0"/>
              <a:t>Ethical AI should be formulated with a view to preserving </a:t>
            </a:r>
            <a:r>
              <a:rPr lang="en-US" sz="3200" b="1" dirty="0">
                <a:solidFill>
                  <a:schemeClr val="accent4"/>
                </a:solidFill>
              </a:rPr>
              <a:t>human dignity</a:t>
            </a:r>
            <a:r>
              <a:rPr lang="en-US" sz="3200" dirty="0">
                <a:solidFill>
                  <a:schemeClr val="accent4"/>
                </a:solidFill>
              </a:rPr>
              <a:t> </a:t>
            </a:r>
            <a:r>
              <a:rPr lang="en-US" sz="3200" dirty="0"/>
              <a:t>&amp; supporting </a:t>
            </a:r>
            <a:r>
              <a:rPr lang="en-US" sz="3200" b="1" dirty="0">
                <a:solidFill>
                  <a:schemeClr val="accent4"/>
                </a:solidFill>
              </a:rPr>
              <a:t>human flourishing</a:t>
            </a:r>
            <a:r>
              <a:rPr lang="en-US" sz="3200" dirty="0">
                <a:solidFill>
                  <a:schemeClr val="accent4"/>
                </a:solidFill>
              </a:rPr>
              <a:t> </a:t>
            </a:r>
            <a:r>
              <a:rPr lang="en-US" sz="3200" dirty="0"/>
              <a:t>(</a:t>
            </a:r>
            <a:r>
              <a:rPr lang="en-US" sz="3200" dirty="0" err="1"/>
              <a:t>Floridi</a:t>
            </a:r>
            <a:r>
              <a:rPr lang="en-US" sz="3200" dirty="0"/>
              <a:t> et al., 690)</a:t>
            </a:r>
          </a:p>
          <a:p>
            <a:pPr marL="0" indent="0">
              <a:buNone/>
            </a:pPr>
            <a:endParaRPr lang="en-US" dirty="0"/>
          </a:p>
          <a:p>
            <a:pPr marL="0" indent="0">
              <a:buNone/>
            </a:pPr>
            <a:endParaRPr lang="en-US" dirty="0"/>
          </a:p>
          <a:p>
            <a:pPr marL="0" indent="0">
              <a:buNone/>
            </a:pPr>
            <a:r>
              <a:rPr lang="en-US" i="1" dirty="0"/>
              <a:t>The guide toward these goals are the bioethical principles + 1 additional principle. </a:t>
            </a:r>
          </a:p>
        </p:txBody>
      </p:sp>
    </p:spTree>
    <p:extLst>
      <p:ext uri="{BB962C8B-B14F-4D97-AF65-F5344CB8AC3E}">
        <p14:creationId xmlns:p14="http://schemas.microsoft.com/office/powerpoint/2010/main" val="66024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74445-7447-554D-9768-BFBDB59E28FA}"/>
              </a:ext>
            </a:extLst>
          </p:cNvPr>
          <p:cNvSpPr>
            <a:spLocks noGrp="1"/>
          </p:cNvSpPr>
          <p:nvPr>
            <p:ph type="title"/>
          </p:nvPr>
        </p:nvSpPr>
        <p:spPr>
          <a:xfrm>
            <a:off x="838200" y="453704"/>
            <a:ext cx="10515600" cy="1325563"/>
          </a:xfrm>
        </p:spPr>
        <p:txBody>
          <a:bodyPr>
            <a:normAutofit fontScale="90000"/>
          </a:bodyPr>
          <a:lstStyle/>
          <a:p>
            <a:r>
              <a:rPr lang="en-US" sz="4900" b="1" dirty="0">
                <a:solidFill>
                  <a:schemeClr val="accent4"/>
                </a:solidFill>
              </a:rPr>
              <a:t>What are moral principles</a:t>
            </a:r>
            <a:r>
              <a:rPr lang="en-US" sz="4900" b="1" i="1" dirty="0">
                <a:solidFill>
                  <a:schemeClr val="accent4"/>
                </a:solidFill>
              </a:rPr>
              <a:t>?  </a:t>
            </a:r>
            <a:r>
              <a:rPr lang="en-US" i="1" dirty="0"/>
              <a:t>Where do they come from? Why should we accept them?</a:t>
            </a:r>
            <a:br>
              <a:rPr lang="en-US" dirty="0"/>
            </a:br>
            <a:endParaRPr lang="en-US" dirty="0"/>
          </a:p>
        </p:txBody>
      </p:sp>
      <p:sp>
        <p:nvSpPr>
          <p:cNvPr id="3" name="Content Placeholder 2">
            <a:extLst>
              <a:ext uri="{FF2B5EF4-FFF2-40B4-BE49-F238E27FC236}">
                <a16:creationId xmlns:a16="http://schemas.microsoft.com/office/drawing/2014/main" id="{C6964EBD-2B52-164E-99A8-4A4875C52BCF}"/>
              </a:ext>
            </a:extLst>
          </p:cNvPr>
          <p:cNvSpPr>
            <a:spLocks noGrp="1"/>
          </p:cNvSpPr>
          <p:nvPr>
            <p:ph sz="half" idx="1"/>
          </p:nvPr>
        </p:nvSpPr>
        <p:spPr>
          <a:xfrm>
            <a:off x="838200" y="2481658"/>
            <a:ext cx="3526972" cy="3761605"/>
          </a:xfrm>
        </p:spPr>
        <p:txBody>
          <a:bodyPr>
            <a:normAutofit/>
          </a:bodyPr>
          <a:lstStyle/>
          <a:p>
            <a:pPr marL="0" indent="0">
              <a:buNone/>
            </a:pPr>
            <a:r>
              <a:rPr lang="en-US" sz="3200" b="1" dirty="0">
                <a:solidFill>
                  <a:schemeClr val="accent2"/>
                </a:solidFill>
              </a:rPr>
              <a:t>Four Bioethical Principles</a:t>
            </a:r>
          </a:p>
          <a:p>
            <a:r>
              <a:rPr lang="en-US" sz="3200" dirty="0"/>
              <a:t>Beneficence</a:t>
            </a:r>
          </a:p>
          <a:p>
            <a:r>
              <a:rPr lang="en-US" sz="3200" dirty="0"/>
              <a:t>Non-maleficence</a:t>
            </a:r>
          </a:p>
          <a:p>
            <a:r>
              <a:rPr lang="en-US" sz="3200" dirty="0"/>
              <a:t>Respect for autonomy </a:t>
            </a:r>
          </a:p>
          <a:p>
            <a:r>
              <a:rPr lang="en-US" sz="3200" dirty="0"/>
              <a:t>Justice</a:t>
            </a:r>
          </a:p>
          <a:p>
            <a:endParaRPr lang="en-US" sz="3200" dirty="0"/>
          </a:p>
          <a:p>
            <a:endParaRPr lang="en-US" sz="3200" dirty="0"/>
          </a:p>
        </p:txBody>
      </p:sp>
      <p:graphicFrame>
        <p:nvGraphicFramePr>
          <p:cNvPr id="6" name="Content Placeholder 5">
            <a:extLst>
              <a:ext uri="{FF2B5EF4-FFF2-40B4-BE49-F238E27FC236}">
                <a16:creationId xmlns:a16="http://schemas.microsoft.com/office/drawing/2014/main" id="{A6A02635-6DEA-154F-8DA7-67AA6F29B5A2}"/>
              </a:ext>
            </a:extLst>
          </p:cNvPr>
          <p:cNvGraphicFramePr>
            <a:graphicFrameLocks noGrp="1"/>
          </p:cNvGraphicFramePr>
          <p:nvPr>
            <p:ph sz="half" idx="2"/>
            <p:extLst>
              <p:ext uri="{D42A27DB-BD31-4B8C-83A1-F6EECF244321}">
                <p14:modId xmlns:p14="http://schemas.microsoft.com/office/powerpoint/2010/main" val="3088296758"/>
              </p:ext>
            </p:extLst>
          </p:nvPr>
        </p:nvGraphicFramePr>
        <p:xfrm>
          <a:off x="4685214" y="1912614"/>
          <a:ext cx="676220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9232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10;&#10;Description automatically generated">
            <a:extLst>
              <a:ext uri="{FF2B5EF4-FFF2-40B4-BE49-F238E27FC236}">
                <a16:creationId xmlns:a16="http://schemas.microsoft.com/office/drawing/2014/main" id="{8D5DBC88-B161-7D44-AF8B-9E2DC2E92B44}"/>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r="9046"/>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5FA74445-7447-554D-9768-BFBDB59E28FA}"/>
              </a:ext>
            </a:extLst>
          </p:cNvPr>
          <p:cNvSpPr>
            <a:spLocks noGrp="1"/>
          </p:cNvSpPr>
          <p:nvPr>
            <p:ph type="title"/>
          </p:nvPr>
        </p:nvSpPr>
        <p:spPr>
          <a:xfrm>
            <a:off x="838200" y="525195"/>
            <a:ext cx="10165218" cy="2806506"/>
          </a:xfrm>
        </p:spPr>
        <p:txBody>
          <a:bodyPr anchor="b">
            <a:normAutofit/>
          </a:bodyPr>
          <a:lstStyle/>
          <a:p>
            <a:r>
              <a:rPr lang="en-US" b="1" dirty="0"/>
              <a:t>AI Ethics: Four Bioethical Principles + 1</a:t>
            </a:r>
            <a:br>
              <a:rPr lang="en-US" b="1" dirty="0"/>
            </a:br>
            <a:endParaRPr lang="en-US" b="1" dirty="0"/>
          </a:p>
        </p:txBody>
      </p:sp>
      <p:sp>
        <p:nvSpPr>
          <p:cNvPr id="3" name="Content Placeholder 2">
            <a:extLst>
              <a:ext uri="{FF2B5EF4-FFF2-40B4-BE49-F238E27FC236}">
                <a16:creationId xmlns:a16="http://schemas.microsoft.com/office/drawing/2014/main" id="{C6964EBD-2B52-164E-99A8-4A4875C52BCF}"/>
              </a:ext>
            </a:extLst>
          </p:cNvPr>
          <p:cNvSpPr>
            <a:spLocks noGrp="1"/>
          </p:cNvSpPr>
          <p:nvPr>
            <p:ph idx="1"/>
          </p:nvPr>
        </p:nvSpPr>
        <p:spPr>
          <a:xfrm>
            <a:off x="838200" y="3526300"/>
            <a:ext cx="10165218" cy="2588458"/>
          </a:xfrm>
        </p:spPr>
        <p:txBody>
          <a:bodyPr>
            <a:normAutofit/>
          </a:bodyPr>
          <a:lstStyle/>
          <a:p>
            <a:r>
              <a:rPr lang="en-US" b="1" dirty="0">
                <a:solidFill>
                  <a:srgbClr val="FFFFFF"/>
                </a:solidFill>
              </a:rPr>
              <a:t>Beneficence</a:t>
            </a:r>
          </a:p>
          <a:p>
            <a:r>
              <a:rPr lang="en-US" b="1" dirty="0">
                <a:solidFill>
                  <a:srgbClr val="FFFFFF"/>
                </a:solidFill>
              </a:rPr>
              <a:t>Non-maleficence</a:t>
            </a:r>
          </a:p>
          <a:p>
            <a:r>
              <a:rPr lang="en-US" b="1" dirty="0">
                <a:solidFill>
                  <a:srgbClr val="FFFFFF"/>
                </a:solidFill>
              </a:rPr>
              <a:t>Respect for autonomy </a:t>
            </a:r>
          </a:p>
          <a:p>
            <a:r>
              <a:rPr lang="en-US" b="1" dirty="0">
                <a:solidFill>
                  <a:srgbClr val="FFFFFF"/>
                </a:solidFill>
              </a:rPr>
              <a:t>Justice</a:t>
            </a:r>
          </a:p>
          <a:p>
            <a:r>
              <a:rPr lang="en-US" b="1" dirty="0">
                <a:solidFill>
                  <a:schemeClr val="accent4"/>
                </a:solidFill>
              </a:rPr>
              <a:t>Explicability</a:t>
            </a:r>
          </a:p>
          <a:p>
            <a:endParaRPr lang="en-US" sz="2000" dirty="0">
              <a:solidFill>
                <a:srgbClr val="FFFFFF"/>
              </a:solidFill>
            </a:endParaRPr>
          </a:p>
          <a:p>
            <a:endParaRPr lang="en-US" sz="2000" dirty="0">
              <a:solidFill>
                <a:srgbClr val="FFFFFF"/>
              </a:solidFill>
            </a:endParaRPr>
          </a:p>
        </p:txBody>
      </p:sp>
      <p:sp>
        <p:nvSpPr>
          <p:cNvPr id="7" name="TextBox 6">
            <a:extLst>
              <a:ext uri="{FF2B5EF4-FFF2-40B4-BE49-F238E27FC236}">
                <a16:creationId xmlns:a16="http://schemas.microsoft.com/office/drawing/2014/main" id="{C59F98D0-647B-AB4C-8CB7-5C0C4ED1EBF3}"/>
              </a:ext>
            </a:extLst>
          </p:cNvPr>
          <p:cNvSpPr txBox="1"/>
          <p:nvPr/>
        </p:nvSpPr>
        <p:spPr>
          <a:xfrm>
            <a:off x="9564521" y="6482609"/>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endl.network/endl-3-conference-unboxing-ai/">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650299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erson, indoor&#10;&#10;Description automatically generated">
            <a:extLst>
              <a:ext uri="{FF2B5EF4-FFF2-40B4-BE49-F238E27FC236}">
                <a16:creationId xmlns:a16="http://schemas.microsoft.com/office/drawing/2014/main" id="{FBE503FE-2BF3-EE05-FF5C-F835F178ACB2}"/>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l="7546" r="1788" b="1"/>
          <a:stretch/>
        </p:blipFill>
        <p:spPr>
          <a:xfrm>
            <a:off x="20" y="1"/>
            <a:ext cx="12191980" cy="6857999"/>
          </a:xfrm>
          <a:prstGeom prst="rect">
            <a:avLst/>
          </a:prstGeom>
        </p:spPr>
      </p:pic>
      <p:sp>
        <p:nvSpPr>
          <p:cNvPr id="2" name="Title 1">
            <a:extLst>
              <a:ext uri="{FF2B5EF4-FFF2-40B4-BE49-F238E27FC236}">
                <a16:creationId xmlns:a16="http://schemas.microsoft.com/office/drawing/2014/main" id="{A72D46CE-1E3D-4448-ACF1-1589C137ACB7}"/>
              </a:ext>
            </a:extLst>
          </p:cNvPr>
          <p:cNvSpPr>
            <a:spLocks noGrp="1"/>
          </p:cNvSpPr>
          <p:nvPr>
            <p:ph type="title"/>
          </p:nvPr>
        </p:nvSpPr>
        <p:spPr>
          <a:xfrm>
            <a:off x="838201" y="1065862"/>
            <a:ext cx="3313164" cy="4726276"/>
          </a:xfrm>
        </p:spPr>
        <p:txBody>
          <a:bodyPr>
            <a:normAutofit/>
          </a:bodyPr>
          <a:lstStyle/>
          <a:p>
            <a:pPr algn="r"/>
            <a:r>
              <a:rPr lang="en-US" sz="4000" b="1" dirty="0">
                <a:solidFill>
                  <a:schemeClr val="accent4"/>
                </a:solidFill>
              </a:rPr>
              <a:t>Beneficence</a:t>
            </a:r>
            <a:r>
              <a:rPr lang="en-US" sz="4000" b="1" dirty="0">
                <a:solidFill>
                  <a:srgbClr val="FFFFFF"/>
                </a:solidFill>
              </a:rPr>
              <a:t> </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75D3F1-FB9D-5548-A2B8-EF1C60F33373}"/>
              </a:ext>
            </a:extLst>
          </p:cNvPr>
          <p:cNvSpPr>
            <a:spLocks noGrp="1"/>
          </p:cNvSpPr>
          <p:nvPr>
            <p:ph idx="1"/>
          </p:nvPr>
        </p:nvSpPr>
        <p:spPr>
          <a:xfrm>
            <a:off x="5155379" y="1065862"/>
            <a:ext cx="5744685" cy="4726276"/>
          </a:xfrm>
        </p:spPr>
        <p:txBody>
          <a:bodyPr anchor="ctr">
            <a:normAutofit/>
          </a:bodyPr>
          <a:lstStyle/>
          <a:p>
            <a:pPr marL="0" indent="0">
              <a:buNone/>
            </a:pPr>
            <a:r>
              <a:rPr lang="en-US" dirty="0">
                <a:solidFill>
                  <a:srgbClr val="FFFFFF"/>
                </a:solidFill>
              </a:rPr>
              <a:t>“Taken together, the prominence of these principles of beneficence firmly underlines the central importance of promoting the well-being of people and the planet.” (</a:t>
            </a:r>
            <a:r>
              <a:rPr lang="en-US" dirty="0" err="1">
                <a:solidFill>
                  <a:srgbClr val="FFFFFF"/>
                </a:solidFill>
              </a:rPr>
              <a:t>Floridi</a:t>
            </a:r>
            <a:r>
              <a:rPr lang="en-US" dirty="0">
                <a:solidFill>
                  <a:srgbClr val="FFFFFF"/>
                </a:solidFill>
              </a:rPr>
              <a:t> et al., 697). </a:t>
            </a:r>
          </a:p>
          <a:p>
            <a:pPr marL="0" indent="0">
              <a:buNone/>
            </a:pPr>
            <a:endParaRPr lang="en-US" sz="2000" dirty="0">
              <a:solidFill>
                <a:srgbClr val="FFFFFF"/>
              </a:solidFill>
            </a:endParaRPr>
          </a:p>
        </p:txBody>
      </p:sp>
      <p:sp>
        <p:nvSpPr>
          <p:cNvPr id="8" name="TextBox 7">
            <a:extLst>
              <a:ext uri="{FF2B5EF4-FFF2-40B4-BE49-F238E27FC236}">
                <a16:creationId xmlns:a16="http://schemas.microsoft.com/office/drawing/2014/main" id="{A36B8767-5C80-2AE5-B236-A93CA4C6F2A2}"/>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brother-uk/3150128137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229371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posing&#10;&#10;Description automatically generated">
            <a:extLst>
              <a:ext uri="{FF2B5EF4-FFF2-40B4-BE49-F238E27FC236}">
                <a16:creationId xmlns:a16="http://schemas.microsoft.com/office/drawing/2014/main" id="{774203E9-B5B1-410F-31B0-125E8F8E39C3}"/>
              </a:ext>
            </a:extLst>
          </p:cNvPr>
          <p:cNvPicPr>
            <a:picLocks noChangeAspect="1"/>
          </p:cNvPicPr>
          <p:nvPr/>
        </p:nvPicPr>
        <p:blipFill rotWithShape="1">
          <a:blip r:embed="rId3">
            <a:alphaModFix amt="26000"/>
            <a:extLst>
              <a:ext uri="{837473B0-CC2E-450A-ABE3-18F120FF3D39}">
                <a1611:picAttrSrcUrl xmlns:a1611="http://schemas.microsoft.com/office/drawing/2016/11/main" r:id="rId4"/>
              </a:ext>
            </a:extLst>
          </a:blip>
          <a:srcRect l="7111" r="-1" b="-1"/>
          <a:stretch/>
        </p:blipFill>
        <p:spPr>
          <a:xfrm>
            <a:off x="20" y="1"/>
            <a:ext cx="12191980" cy="6857999"/>
          </a:xfrm>
          <a:prstGeom prst="rect">
            <a:avLst/>
          </a:prstGeom>
        </p:spPr>
      </p:pic>
      <p:sp>
        <p:nvSpPr>
          <p:cNvPr id="2" name="Title 1">
            <a:extLst>
              <a:ext uri="{FF2B5EF4-FFF2-40B4-BE49-F238E27FC236}">
                <a16:creationId xmlns:a16="http://schemas.microsoft.com/office/drawing/2014/main" id="{BBDC824F-A854-514D-BD0E-3815ED9ED70D}"/>
              </a:ext>
            </a:extLst>
          </p:cNvPr>
          <p:cNvSpPr>
            <a:spLocks noGrp="1"/>
          </p:cNvSpPr>
          <p:nvPr>
            <p:ph type="title"/>
          </p:nvPr>
        </p:nvSpPr>
        <p:spPr>
          <a:xfrm>
            <a:off x="838201" y="1065862"/>
            <a:ext cx="3313164" cy="4726276"/>
          </a:xfrm>
        </p:spPr>
        <p:txBody>
          <a:bodyPr>
            <a:normAutofit/>
          </a:bodyPr>
          <a:lstStyle/>
          <a:p>
            <a:pPr algn="r"/>
            <a:r>
              <a:rPr lang="en-US" sz="4000" b="1" dirty="0">
                <a:solidFill>
                  <a:schemeClr val="accent4"/>
                </a:solidFill>
              </a:rPr>
              <a:t>Non-maleficence</a:t>
            </a:r>
          </a:p>
        </p:txBody>
      </p:sp>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3DE50E-881A-7D4C-98F4-5A4DD32CBFA3}"/>
              </a:ext>
            </a:extLst>
          </p:cNvPr>
          <p:cNvSpPr>
            <a:spLocks noGrp="1"/>
          </p:cNvSpPr>
          <p:nvPr>
            <p:ph idx="1"/>
          </p:nvPr>
        </p:nvSpPr>
        <p:spPr>
          <a:xfrm>
            <a:off x="5155379" y="1065862"/>
            <a:ext cx="6286341" cy="5417000"/>
          </a:xfrm>
        </p:spPr>
        <p:txBody>
          <a:bodyPr anchor="ctr">
            <a:normAutofit/>
          </a:bodyPr>
          <a:lstStyle/>
          <a:p>
            <a:pPr marL="0" indent="0">
              <a:buNone/>
            </a:pPr>
            <a:r>
              <a:rPr lang="en-US" i="1" dirty="0">
                <a:solidFill>
                  <a:srgbClr val="FFC000"/>
                </a:solidFill>
              </a:rPr>
              <a:t>Prevent harm either “from the intent of humans or the or the unpredicted behavior of machines” (697)</a:t>
            </a:r>
          </a:p>
          <a:p>
            <a:endParaRPr lang="en-US" sz="1700" dirty="0">
              <a:solidFill>
                <a:srgbClr val="FFFFFF"/>
              </a:solidFill>
            </a:endParaRPr>
          </a:p>
          <a:p>
            <a:pPr marL="0" indent="0">
              <a:buNone/>
            </a:pPr>
            <a:r>
              <a:rPr lang="en-US" sz="1700" dirty="0">
                <a:solidFill>
                  <a:srgbClr val="FFFFFF"/>
                </a:solidFill>
              </a:rPr>
              <a:t>Potential concerns include: </a:t>
            </a:r>
          </a:p>
          <a:p>
            <a:pPr lvl="1"/>
            <a:r>
              <a:rPr lang="en-US" sz="1700" dirty="0">
                <a:solidFill>
                  <a:srgbClr val="FFFFFF"/>
                </a:solidFill>
              </a:rPr>
              <a:t>infringements on privacy </a:t>
            </a:r>
          </a:p>
          <a:p>
            <a:pPr lvl="2"/>
            <a:r>
              <a:rPr lang="en-US" sz="1700" dirty="0">
                <a:solidFill>
                  <a:srgbClr val="FFFFFF"/>
                </a:solidFill>
              </a:rPr>
              <a:t>“privacy is </a:t>
            </a:r>
            <a:r>
              <a:rPr lang="en-US" sz="1700" dirty="0" err="1">
                <a:solidFill>
                  <a:srgbClr val="FFFFFF"/>
                </a:solidFill>
              </a:rPr>
              <a:t>characterised</a:t>
            </a:r>
            <a:r>
              <a:rPr lang="en-US" sz="1700" dirty="0">
                <a:solidFill>
                  <a:srgbClr val="FFFFFF"/>
                </a:solidFill>
              </a:rPr>
              <a:t> as being intimately linked to individuals’ access to, and control over, how personal data is used.” (</a:t>
            </a:r>
            <a:r>
              <a:rPr lang="en-US" sz="1700" dirty="0" err="1">
                <a:solidFill>
                  <a:srgbClr val="FFFFFF"/>
                </a:solidFill>
              </a:rPr>
              <a:t>Floridi</a:t>
            </a:r>
            <a:r>
              <a:rPr lang="en-US" sz="1700" dirty="0">
                <a:solidFill>
                  <a:srgbClr val="FFFFFF"/>
                </a:solidFill>
              </a:rPr>
              <a:t> et al., 697)</a:t>
            </a:r>
          </a:p>
          <a:p>
            <a:pPr lvl="2"/>
            <a:r>
              <a:rPr lang="en-US" sz="1700" dirty="0">
                <a:solidFill>
                  <a:srgbClr val="FFFFFF"/>
                </a:solidFill>
              </a:rPr>
              <a:t>Ex: facial recognition technologies &amp; government surveillance; Evan Selinger: the right to anonymity</a:t>
            </a:r>
          </a:p>
          <a:p>
            <a:pPr lvl="1"/>
            <a:r>
              <a:rPr lang="en-US" sz="1700" dirty="0">
                <a:solidFill>
                  <a:srgbClr val="FFFFFF"/>
                </a:solidFill>
              </a:rPr>
              <a:t>Ensuring “upper limits of future to AI capabilities” (caution against recursive self-improvements)</a:t>
            </a:r>
          </a:p>
          <a:p>
            <a:pPr lvl="1"/>
            <a:r>
              <a:rPr lang="en-US" sz="1700" dirty="0">
                <a:solidFill>
                  <a:srgbClr val="FFFFFF"/>
                </a:solidFill>
              </a:rPr>
              <a:t>Spread of misinformation, disinformation</a:t>
            </a:r>
          </a:p>
          <a:p>
            <a:pPr lvl="1"/>
            <a:r>
              <a:rPr lang="en-US" sz="1700" dirty="0">
                <a:solidFill>
                  <a:srgbClr val="FFFFFF"/>
                </a:solidFill>
              </a:rPr>
              <a:t>Create or support social division, polarization, extremism, &amp; stochastic violence</a:t>
            </a:r>
          </a:p>
          <a:p>
            <a:endParaRPr lang="en-US" sz="1700" dirty="0">
              <a:solidFill>
                <a:srgbClr val="FFFFFF"/>
              </a:solidFill>
            </a:endParaRPr>
          </a:p>
          <a:p>
            <a:endParaRPr lang="en-US" sz="1700" dirty="0">
              <a:solidFill>
                <a:srgbClr val="FFFFFF"/>
              </a:solidFill>
            </a:endParaRPr>
          </a:p>
        </p:txBody>
      </p:sp>
      <p:sp>
        <p:nvSpPr>
          <p:cNvPr id="6" name="TextBox 5">
            <a:extLst>
              <a:ext uri="{FF2B5EF4-FFF2-40B4-BE49-F238E27FC236}">
                <a16:creationId xmlns:a16="http://schemas.microsoft.com/office/drawing/2014/main" id="{24102795-022A-BE8B-64EA-2B4FFE407B55}"/>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policyoptions.irpp.org/magazines/november-2020/facial-recognition-is-transforming-our-borders-and-we-are-not-prepare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3701314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swimming, ocean floor&#10;&#10;Description automatically generated">
            <a:extLst>
              <a:ext uri="{FF2B5EF4-FFF2-40B4-BE49-F238E27FC236}">
                <a16:creationId xmlns:a16="http://schemas.microsoft.com/office/drawing/2014/main" id="{CD0052E0-1678-0D41-AC05-6392F2D815A7}"/>
              </a:ext>
            </a:extLst>
          </p:cNvPr>
          <p:cNvPicPr>
            <a:picLocks noChangeAspect="1"/>
          </p:cNvPicPr>
          <p:nvPr/>
        </p:nvPicPr>
        <p:blipFill>
          <a:blip r:embed="rId3">
            <a:alphaModFix amt="28000"/>
            <a:extLst>
              <a:ext uri="{837473B0-CC2E-450A-ABE3-18F120FF3D39}">
                <a1611:picAttrSrcUrl xmlns:a1611="http://schemas.microsoft.com/office/drawing/2016/11/main" r:id="rId4"/>
              </a:ext>
            </a:extLst>
          </a:blip>
          <a:stretch>
            <a:fillRect/>
          </a:stretch>
        </p:blipFill>
        <p:spPr>
          <a:xfrm>
            <a:off x="-1538412" y="0"/>
            <a:ext cx="17159891" cy="6858000"/>
          </a:xfrm>
          <a:prstGeom prst="rect">
            <a:avLst/>
          </a:prstGeom>
        </p:spPr>
      </p:pic>
      <p:sp>
        <p:nvSpPr>
          <p:cNvPr id="3" name="Content Placeholder 2">
            <a:extLst>
              <a:ext uri="{FF2B5EF4-FFF2-40B4-BE49-F238E27FC236}">
                <a16:creationId xmlns:a16="http://schemas.microsoft.com/office/drawing/2014/main" id="{DAAED4D6-E717-C642-AA2C-91847864FE6E}"/>
              </a:ext>
            </a:extLst>
          </p:cNvPr>
          <p:cNvSpPr>
            <a:spLocks noGrp="1"/>
          </p:cNvSpPr>
          <p:nvPr>
            <p:ph idx="1"/>
          </p:nvPr>
        </p:nvSpPr>
        <p:spPr>
          <a:xfrm>
            <a:off x="5155379" y="685801"/>
            <a:ext cx="6757214" cy="5732252"/>
          </a:xfrm>
        </p:spPr>
        <p:txBody>
          <a:bodyPr anchor="ctr">
            <a:noAutofit/>
          </a:bodyPr>
          <a:lstStyle/>
          <a:p>
            <a:pPr marL="0" indent="0">
              <a:buNone/>
            </a:pPr>
            <a:endParaRPr lang="en-US" sz="1800" dirty="0">
              <a:solidFill>
                <a:srgbClr val="FFFFFF"/>
              </a:solidFill>
            </a:endParaRPr>
          </a:p>
          <a:p>
            <a:pPr marL="0" indent="0">
              <a:buNone/>
            </a:pPr>
            <a:r>
              <a:rPr lang="en-US" sz="2200" i="1" dirty="0">
                <a:solidFill>
                  <a:schemeClr val="accent4"/>
                </a:solidFill>
              </a:rPr>
              <a:t>“Taken together, the central point is to protect the intrinsic value of human choice—at least for significant decisions—and, as a corollary, to contain the risk of delegating too much to machines.” (</a:t>
            </a:r>
            <a:r>
              <a:rPr lang="en-US" sz="2200" i="1" dirty="0" err="1">
                <a:solidFill>
                  <a:schemeClr val="accent4"/>
                </a:solidFill>
              </a:rPr>
              <a:t>Floridi</a:t>
            </a:r>
            <a:r>
              <a:rPr lang="en-US" sz="2200" i="1" dirty="0">
                <a:solidFill>
                  <a:schemeClr val="accent4"/>
                </a:solidFill>
              </a:rPr>
              <a:t> et al. 698).</a:t>
            </a:r>
          </a:p>
          <a:p>
            <a:pPr marL="0" indent="0">
              <a:buNone/>
            </a:pPr>
            <a:endParaRPr lang="en-US" sz="2200" i="1" dirty="0">
              <a:solidFill>
                <a:schemeClr val="accent4"/>
              </a:solidFill>
            </a:endParaRPr>
          </a:p>
          <a:p>
            <a:pPr lvl="1"/>
            <a:r>
              <a:rPr lang="en-US" sz="1800" dirty="0"/>
              <a:t>Autonomy as the preservation of human freedom &amp; constraints on the freedom of AIs</a:t>
            </a:r>
          </a:p>
          <a:p>
            <a:pPr lvl="1"/>
            <a:r>
              <a:rPr lang="en-US" sz="1800" dirty="0">
                <a:solidFill>
                  <a:srgbClr val="FFFFFF"/>
                </a:solidFill>
              </a:rPr>
              <a:t>Emphasis on meta-autonomy/the decision about when to delegate.</a:t>
            </a:r>
          </a:p>
          <a:p>
            <a:pPr marL="0" indent="0">
              <a:buNone/>
            </a:pPr>
            <a:endParaRPr lang="en-US" sz="1800" dirty="0">
              <a:solidFill>
                <a:srgbClr val="FFFFFF"/>
              </a:solidFill>
            </a:endParaRPr>
          </a:p>
          <a:p>
            <a:r>
              <a:rPr lang="en-US" sz="1800" i="1" dirty="0">
                <a:solidFill>
                  <a:schemeClr val="accent2"/>
                </a:solidFill>
              </a:rPr>
              <a:t>Note</a:t>
            </a:r>
            <a:r>
              <a:rPr lang="en-US" sz="1800" i="1" dirty="0">
                <a:solidFill>
                  <a:srgbClr val="FFFFFF"/>
                </a:solidFill>
              </a:rPr>
              <a:t>: Isaiah Berlin’s two senses of “freedom”: </a:t>
            </a:r>
            <a:r>
              <a:rPr lang="en-US" sz="1800" b="1" dirty="0">
                <a:solidFill>
                  <a:schemeClr val="accent4"/>
                </a:solidFill>
              </a:rPr>
              <a:t>Freedom to </a:t>
            </a:r>
            <a:r>
              <a:rPr lang="en-US" sz="1800" i="1" dirty="0">
                <a:solidFill>
                  <a:srgbClr val="FFFFFF"/>
                </a:solidFill>
              </a:rPr>
              <a:t>(positive freedom) and </a:t>
            </a:r>
            <a:r>
              <a:rPr lang="en-US" sz="1800" b="1" dirty="0">
                <a:solidFill>
                  <a:schemeClr val="accent4"/>
                </a:solidFill>
              </a:rPr>
              <a:t>Freedom from </a:t>
            </a:r>
            <a:r>
              <a:rPr lang="en-US" sz="1800" i="1" dirty="0">
                <a:solidFill>
                  <a:srgbClr val="FFFFFF"/>
                </a:solidFill>
              </a:rPr>
              <a:t>(negative freedom)</a:t>
            </a:r>
          </a:p>
          <a:p>
            <a:r>
              <a:rPr lang="en-US" sz="1800" i="1" dirty="0">
                <a:solidFill>
                  <a:schemeClr val="accent2"/>
                </a:solidFill>
              </a:rPr>
              <a:t>Note</a:t>
            </a:r>
            <a:r>
              <a:rPr lang="en-US" sz="1800" i="1" dirty="0">
                <a:solidFill>
                  <a:srgbClr val="FFFFFF"/>
                </a:solidFill>
              </a:rPr>
              <a:t>: If Strong AI is possible, then we may have a tension between non-maleficence &amp; respect for the AI’s autonomy.</a:t>
            </a:r>
          </a:p>
          <a:p>
            <a:r>
              <a:rPr lang="en-US" sz="1800" i="1" dirty="0">
                <a:solidFill>
                  <a:srgbClr val="FFFFFF"/>
                </a:solidFill>
              </a:rPr>
              <a:t>Can AIs shape our preferences and desires in unpredictable ways (e.g., through nudging), thus altering who we are in ways that diminish our freedom?  </a:t>
            </a:r>
          </a:p>
          <a:p>
            <a:pPr marL="0" indent="0">
              <a:buNone/>
            </a:pPr>
            <a:endParaRPr lang="en-US" sz="1800" i="1" dirty="0">
              <a:solidFill>
                <a:srgbClr val="FFFFFF"/>
              </a:solidFill>
            </a:endParaRPr>
          </a:p>
          <a:p>
            <a:pPr lvl="1"/>
            <a:endParaRPr lang="en-US" sz="1800" dirty="0">
              <a:solidFill>
                <a:srgbClr val="FFFFFF"/>
              </a:solidFill>
            </a:endParaRPr>
          </a:p>
        </p:txBody>
      </p:sp>
      <p:sp>
        <p:nvSpPr>
          <p:cNvPr id="2" name="Title 1">
            <a:extLst>
              <a:ext uri="{FF2B5EF4-FFF2-40B4-BE49-F238E27FC236}">
                <a16:creationId xmlns:a16="http://schemas.microsoft.com/office/drawing/2014/main" id="{4B834EBD-EA0C-364F-ADDA-BA9ADDC44F0A}"/>
              </a:ext>
            </a:extLst>
          </p:cNvPr>
          <p:cNvSpPr>
            <a:spLocks noGrp="1"/>
          </p:cNvSpPr>
          <p:nvPr>
            <p:ph type="title"/>
          </p:nvPr>
        </p:nvSpPr>
        <p:spPr>
          <a:xfrm>
            <a:off x="838201" y="1065862"/>
            <a:ext cx="3313164" cy="4726276"/>
          </a:xfrm>
        </p:spPr>
        <p:txBody>
          <a:bodyPr>
            <a:normAutofit/>
          </a:bodyPr>
          <a:lstStyle/>
          <a:p>
            <a:pPr algn="r"/>
            <a:r>
              <a:rPr lang="en-US" sz="4000" b="1" dirty="0">
                <a:solidFill>
                  <a:schemeClr val="accent4"/>
                </a:solidFill>
              </a:rPr>
              <a:t>Autonomy</a:t>
            </a:r>
          </a:p>
        </p:txBody>
      </p:sp>
    </p:spTree>
    <p:extLst>
      <p:ext uri="{BB962C8B-B14F-4D97-AF65-F5344CB8AC3E}">
        <p14:creationId xmlns:p14="http://schemas.microsoft.com/office/powerpoint/2010/main" val="4207047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09A01F-EC33-A673-7486-B2FA867C2920}"/>
              </a:ext>
            </a:extLst>
          </p:cNvPr>
          <p:cNvPicPr>
            <a:picLocks noChangeAspect="1"/>
          </p:cNvPicPr>
          <p:nvPr/>
        </p:nvPicPr>
        <p:blipFill rotWithShape="1">
          <a:blip r:embed="rId3">
            <a:alphaModFix amt="33000"/>
            <a:extLst>
              <a:ext uri="{837473B0-CC2E-450A-ABE3-18F120FF3D39}">
                <a1611:picAttrSrcUrl xmlns:a1611="http://schemas.microsoft.com/office/drawing/2016/11/main" r:id="rId4"/>
              </a:ext>
            </a:extLst>
          </a:blip>
          <a:srcRect l="7094" r="30684"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C3663E3-8EC2-5E46-B676-09E07FDBC7EC}"/>
              </a:ext>
            </a:extLst>
          </p:cNvPr>
          <p:cNvSpPr>
            <a:spLocks noGrp="1"/>
          </p:cNvSpPr>
          <p:nvPr>
            <p:ph type="title"/>
          </p:nvPr>
        </p:nvSpPr>
        <p:spPr>
          <a:xfrm>
            <a:off x="838201" y="1065862"/>
            <a:ext cx="3313164" cy="4726276"/>
          </a:xfrm>
        </p:spPr>
        <p:txBody>
          <a:bodyPr>
            <a:normAutofit/>
          </a:bodyPr>
          <a:lstStyle/>
          <a:p>
            <a:pPr algn="r"/>
            <a:r>
              <a:rPr lang="en-US" sz="4000" b="1" dirty="0">
                <a:solidFill>
                  <a:schemeClr val="accent4"/>
                </a:solidFill>
              </a:rPr>
              <a:t>Justice</a:t>
            </a: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F7D27A-44EC-E143-8848-2D680CF336C7}"/>
              </a:ext>
            </a:extLst>
          </p:cNvPr>
          <p:cNvSpPr>
            <a:spLocks noGrp="1"/>
          </p:cNvSpPr>
          <p:nvPr>
            <p:ph idx="1"/>
          </p:nvPr>
        </p:nvSpPr>
        <p:spPr>
          <a:xfrm>
            <a:off x="5155378" y="1065862"/>
            <a:ext cx="6554013" cy="5284138"/>
          </a:xfrm>
        </p:spPr>
        <p:txBody>
          <a:bodyPr anchor="ctr">
            <a:normAutofit fontScale="85000" lnSpcReduction="10000"/>
          </a:bodyPr>
          <a:lstStyle/>
          <a:p>
            <a:pPr marL="0" indent="0">
              <a:buNone/>
            </a:pPr>
            <a:r>
              <a:rPr lang="en-US" sz="2500" dirty="0">
                <a:solidFill>
                  <a:srgbClr val="FFFFFF"/>
                </a:solidFill>
              </a:rPr>
              <a:t>“Across the documents, justice variously relates to:</a:t>
            </a:r>
          </a:p>
          <a:p>
            <a:pPr marL="457200" lvl="1" indent="0">
              <a:buNone/>
            </a:pPr>
            <a:endParaRPr lang="en-US" sz="2500" dirty="0">
              <a:solidFill>
                <a:srgbClr val="FFFFFF"/>
              </a:solidFill>
            </a:endParaRPr>
          </a:p>
          <a:p>
            <a:pPr marL="457200" lvl="1" indent="0">
              <a:buNone/>
            </a:pPr>
            <a:r>
              <a:rPr lang="en-US" sz="2500" dirty="0">
                <a:solidFill>
                  <a:srgbClr val="FFFFFF"/>
                </a:solidFill>
              </a:rPr>
              <a:t>(a) Using AI to </a:t>
            </a:r>
            <a:r>
              <a:rPr lang="en-US" sz="2500" dirty="0">
                <a:solidFill>
                  <a:schemeClr val="accent4"/>
                </a:solidFill>
              </a:rPr>
              <a:t>correct past wrongs </a:t>
            </a:r>
            <a:r>
              <a:rPr lang="en-US" sz="2500" dirty="0">
                <a:solidFill>
                  <a:srgbClr val="FFFFFF"/>
                </a:solidFill>
              </a:rPr>
              <a:t>such as eliminating unfair discrimination;</a:t>
            </a:r>
          </a:p>
          <a:p>
            <a:pPr marL="457200" lvl="1" indent="0">
              <a:buNone/>
            </a:pPr>
            <a:r>
              <a:rPr lang="en-US" sz="2500" dirty="0">
                <a:solidFill>
                  <a:srgbClr val="FFFFFF"/>
                </a:solidFill>
              </a:rPr>
              <a:t>(b) Ensuring that the use of AI creates benefits that are </a:t>
            </a:r>
            <a:r>
              <a:rPr lang="en-US" sz="2500" dirty="0">
                <a:solidFill>
                  <a:schemeClr val="accent4"/>
                </a:solidFill>
              </a:rPr>
              <a:t>shared (or at least shareable)</a:t>
            </a:r>
            <a:r>
              <a:rPr lang="en-US" sz="2500" dirty="0">
                <a:solidFill>
                  <a:srgbClr val="FFFFFF"/>
                </a:solidFill>
              </a:rPr>
              <a:t>;</a:t>
            </a:r>
          </a:p>
          <a:p>
            <a:pPr marL="457200" lvl="1" indent="0">
              <a:buNone/>
            </a:pPr>
            <a:r>
              <a:rPr lang="en-US" sz="2500" dirty="0">
                <a:solidFill>
                  <a:srgbClr val="FFFFFF"/>
                </a:solidFill>
              </a:rPr>
              <a:t>and</a:t>
            </a:r>
          </a:p>
          <a:p>
            <a:pPr marL="457200" lvl="1" indent="0">
              <a:buNone/>
            </a:pPr>
            <a:r>
              <a:rPr lang="en-US" sz="2500" dirty="0">
                <a:solidFill>
                  <a:srgbClr val="FFFFFF"/>
                </a:solidFill>
              </a:rPr>
              <a:t>(c) </a:t>
            </a:r>
            <a:r>
              <a:rPr lang="en-US" sz="2500" dirty="0">
                <a:solidFill>
                  <a:schemeClr val="accent4"/>
                </a:solidFill>
              </a:rPr>
              <a:t>Preventing the creation of new harms</a:t>
            </a:r>
            <a:r>
              <a:rPr lang="en-US" sz="2500" dirty="0">
                <a:solidFill>
                  <a:srgbClr val="FFFFFF"/>
                </a:solidFill>
              </a:rPr>
              <a:t>, such as the undermining of existing social structures.”</a:t>
            </a:r>
          </a:p>
          <a:p>
            <a:endParaRPr lang="en-US" sz="2500" dirty="0">
              <a:solidFill>
                <a:srgbClr val="FFFFFF"/>
              </a:solidFill>
            </a:endParaRPr>
          </a:p>
          <a:p>
            <a:endParaRPr lang="en-US" sz="2500" dirty="0">
              <a:solidFill>
                <a:srgbClr val="FFFFFF"/>
              </a:solidFill>
            </a:endParaRPr>
          </a:p>
          <a:p>
            <a:r>
              <a:rPr lang="en-US" sz="2500" i="1" dirty="0">
                <a:solidFill>
                  <a:schemeClr val="accent2"/>
                </a:solidFill>
              </a:rPr>
              <a:t>Question</a:t>
            </a:r>
            <a:r>
              <a:rPr lang="en-US" sz="2500" i="1" dirty="0">
                <a:solidFill>
                  <a:srgbClr val="FFFFFF"/>
                </a:solidFill>
              </a:rPr>
              <a:t>: can we map these concerns onto different conceptions of justice (e.g., distributive, procedural, corrective, etc.)? </a:t>
            </a:r>
          </a:p>
          <a:p>
            <a:r>
              <a:rPr lang="en-US" sz="2500" i="1" dirty="0">
                <a:solidFill>
                  <a:schemeClr val="accent2"/>
                </a:solidFill>
              </a:rPr>
              <a:t>Question</a:t>
            </a:r>
            <a:r>
              <a:rPr lang="en-US" sz="2500" i="1" dirty="0">
                <a:solidFill>
                  <a:srgbClr val="FFFFFF"/>
                </a:solidFill>
              </a:rPr>
              <a:t>: Are there other kinds of justice concerns that are not named here, such as ensuring the integrity of institutions entrusted with delivering justice?</a:t>
            </a:r>
          </a:p>
        </p:txBody>
      </p:sp>
      <p:sp>
        <p:nvSpPr>
          <p:cNvPr id="7" name="TextBox 6">
            <a:extLst>
              <a:ext uri="{FF2B5EF4-FFF2-40B4-BE49-F238E27FC236}">
                <a16:creationId xmlns:a16="http://schemas.microsoft.com/office/drawing/2014/main" id="{C9746704-ED46-C4E2-8F14-A406FD1BE256}"/>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policyoptions.irpp.org/magazines/april-2018/should-justice-be-delivered-by-ai/">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1408343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D0820988-1BA1-95F9-3732-BE2A279A34E9}"/>
              </a:ext>
            </a:extLst>
          </p:cNvPr>
          <p:cNvPicPr>
            <a:picLocks noChangeAspect="1"/>
          </p:cNvPicPr>
          <p:nvPr/>
        </p:nvPicPr>
        <p:blipFill rotWithShape="1">
          <a:blip r:embed="rId2">
            <a:alphaModFix amt="24000"/>
            <a:extLst>
              <a:ext uri="{837473B0-CC2E-450A-ABE3-18F120FF3D39}">
                <a1611:picAttrSrcUrl xmlns:a1611="http://schemas.microsoft.com/office/drawing/2016/11/main" r:id="rId3"/>
              </a:ext>
            </a:extLst>
          </a:blip>
          <a:srcRect t="22964" b="6723"/>
          <a:stretch/>
        </p:blipFill>
        <p:spPr>
          <a:xfrm>
            <a:off x="20" y="1"/>
            <a:ext cx="12191980" cy="6857999"/>
          </a:xfrm>
          <a:prstGeom prst="rect">
            <a:avLst/>
          </a:prstGeom>
        </p:spPr>
      </p:pic>
      <p:sp>
        <p:nvSpPr>
          <p:cNvPr id="2" name="Title 1">
            <a:extLst>
              <a:ext uri="{FF2B5EF4-FFF2-40B4-BE49-F238E27FC236}">
                <a16:creationId xmlns:a16="http://schemas.microsoft.com/office/drawing/2014/main" id="{12CA7F75-9D94-564A-9D9D-5FC50ADF7C22}"/>
              </a:ext>
            </a:extLst>
          </p:cNvPr>
          <p:cNvSpPr>
            <a:spLocks noGrp="1"/>
          </p:cNvSpPr>
          <p:nvPr>
            <p:ph type="title"/>
          </p:nvPr>
        </p:nvSpPr>
        <p:spPr>
          <a:xfrm>
            <a:off x="838201" y="1512100"/>
            <a:ext cx="3313164" cy="4280038"/>
          </a:xfrm>
        </p:spPr>
        <p:txBody>
          <a:bodyPr>
            <a:normAutofit/>
          </a:bodyPr>
          <a:lstStyle/>
          <a:p>
            <a:pPr algn="r"/>
            <a:r>
              <a:rPr lang="en-US" sz="4000" b="1" dirty="0">
                <a:solidFill>
                  <a:schemeClr val="accent4"/>
                </a:solidFill>
              </a:rPr>
              <a:t>Explicability</a:t>
            </a: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3D5C8D-4965-E64E-AA4A-440216CD8C0E}"/>
              </a:ext>
            </a:extLst>
          </p:cNvPr>
          <p:cNvSpPr>
            <a:spLocks noGrp="1"/>
          </p:cNvSpPr>
          <p:nvPr>
            <p:ph idx="1"/>
          </p:nvPr>
        </p:nvSpPr>
        <p:spPr>
          <a:xfrm>
            <a:off x="5155380" y="2286000"/>
            <a:ext cx="7036600" cy="5160379"/>
          </a:xfrm>
        </p:spPr>
        <p:txBody>
          <a:bodyPr anchor="ctr">
            <a:normAutofit/>
          </a:bodyPr>
          <a:lstStyle/>
          <a:p>
            <a:pPr marL="0" indent="0">
              <a:buNone/>
            </a:pPr>
            <a:r>
              <a:rPr lang="en-US" sz="2400" dirty="0">
                <a:solidFill>
                  <a:schemeClr val="accent2"/>
                </a:solidFill>
              </a:rPr>
              <a:t>Two dimensions of explicability</a:t>
            </a:r>
          </a:p>
          <a:p>
            <a:pPr lvl="1"/>
            <a:r>
              <a:rPr lang="en-US" sz="2000" dirty="0">
                <a:solidFill>
                  <a:schemeClr val="accent4"/>
                </a:solidFill>
              </a:rPr>
              <a:t>Intelligibility</a:t>
            </a:r>
            <a:r>
              <a:rPr lang="en-US" sz="2000" dirty="0">
                <a:solidFill>
                  <a:srgbClr val="FFFFFF"/>
                </a:solidFill>
              </a:rPr>
              <a:t> (epistemological dimension) 	</a:t>
            </a:r>
          </a:p>
          <a:p>
            <a:pPr lvl="1"/>
            <a:r>
              <a:rPr lang="en-US" sz="2000" dirty="0">
                <a:solidFill>
                  <a:schemeClr val="accent4"/>
                </a:solidFill>
              </a:rPr>
              <a:t>Accountability</a:t>
            </a:r>
            <a:r>
              <a:rPr lang="en-US" sz="2000" dirty="0">
                <a:solidFill>
                  <a:srgbClr val="FFFFFF"/>
                </a:solidFill>
              </a:rPr>
              <a:t> (ethical dimension) </a:t>
            </a:r>
          </a:p>
          <a:p>
            <a:endParaRPr lang="en-US" sz="2000" dirty="0">
              <a:solidFill>
                <a:srgbClr val="FFFFFF"/>
              </a:solidFill>
            </a:endParaRPr>
          </a:p>
          <a:p>
            <a:r>
              <a:rPr lang="en-US" sz="2400" dirty="0">
                <a:solidFill>
                  <a:schemeClr val="accent2"/>
                </a:solidFill>
              </a:rPr>
              <a:t>Explicability and other bioethical principles</a:t>
            </a:r>
          </a:p>
          <a:p>
            <a:pPr lvl="2"/>
            <a:r>
              <a:rPr lang="en-US" dirty="0">
                <a:solidFill>
                  <a:srgbClr val="FFFFFF"/>
                </a:solidFill>
              </a:rPr>
              <a:t>How does explicability augment </a:t>
            </a:r>
            <a:r>
              <a:rPr lang="en-US" i="1" dirty="0">
                <a:solidFill>
                  <a:srgbClr val="FFFFFF"/>
                </a:solidFill>
              </a:rPr>
              <a:t>autonomy</a:t>
            </a:r>
            <a:r>
              <a:rPr lang="en-US" dirty="0">
                <a:solidFill>
                  <a:srgbClr val="FFFFFF"/>
                </a:solidFill>
              </a:rPr>
              <a:t>? </a:t>
            </a:r>
          </a:p>
          <a:p>
            <a:pPr lvl="2"/>
            <a:r>
              <a:rPr lang="en-US" dirty="0">
                <a:solidFill>
                  <a:srgbClr val="FFFFFF"/>
                </a:solidFill>
              </a:rPr>
              <a:t>How does explicability augment </a:t>
            </a:r>
            <a:r>
              <a:rPr lang="en-US" i="1" dirty="0">
                <a:solidFill>
                  <a:srgbClr val="FFFFFF"/>
                </a:solidFill>
              </a:rPr>
              <a:t>non-maleficence</a:t>
            </a:r>
            <a:r>
              <a:rPr lang="en-US" dirty="0">
                <a:solidFill>
                  <a:srgbClr val="FFFFFF"/>
                </a:solidFill>
              </a:rPr>
              <a:t>?</a:t>
            </a:r>
          </a:p>
          <a:p>
            <a:pPr lvl="2"/>
            <a:r>
              <a:rPr lang="en-US" dirty="0">
                <a:solidFill>
                  <a:srgbClr val="FFFFFF"/>
                </a:solidFill>
              </a:rPr>
              <a:t>How does explicability augment </a:t>
            </a:r>
            <a:r>
              <a:rPr lang="en-US" i="1" dirty="0">
                <a:solidFill>
                  <a:srgbClr val="FFFFFF"/>
                </a:solidFill>
              </a:rPr>
              <a:t>beneficence</a:t>
            </a:r>
            <a:r>
              <a:rPr lang="en-US" dirty="0">
                <a:solidFill>
                  <a:srgbClr val="FFFFFF"/>
                </a:solidFill>
              </a:rPr>
              <a:t>?</a:t>
            </a:r>
          </a:p>
          <a:p>
            <a:pPr lvl="2"/>
            <a:r>
              <a:rPr lang="en-US" dirty="0">
                <a:solidFill>
                  <a:srgbClr val="FFFFFF"/>
                </a:solidFill>
              </a:rPr>
              <a:t>How does explicability augment </a:t>
            </a:r>
            <a:r>
              <a:rPr lang="en-US" i="1" dirty="0">
                <a:solidFill>
                  <a:srgbClr val="FFFFFF"/>
                </a:solidFill>
              </a:rPr>
              <a:t>justice</a:t>
            </a:r>
            <a:r>
              <a:rPr lang="en-US" dirty="0">
                <a:solidFill>
                  <a:srgbClr val="FFFFFF"/>
                </a:solidFill>
              </a:rPr>
              <a:t>?</a:t>
            </a:r>
          </a:p>
          <a:p>
            <a:pPr lvl="1"/>
            <a:endParaRPr lang="en-US" sz="2000" dirty="0">
              <a:solidFill>
                <a:srgbClr val="FFFFFF"/>
              </a:solidFill>
            </a:endParaRPr>
          </a:p>
          <a:p>
            <a:endParaRPr lang="en-US" sz="2000" dirty="0">
              <a:solidFill>
                <a:srgbClr val="FFFFFF"/>
              </a:solidFill>
            </a:endParaRPr>
          </a:p>
          <a:p>
            <a:pPr lvl="1"/>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p:txBody>
      </p:sp>
      <p:sp>
        <p:nvSpPr>
          <p:cNvPr id="18" name="TextBox 17">
            <a:extLst>
              <a:ext uri="{FF2B5EF4-FFF2-40B4-BE49-F238E27FC236}">
                <a16:creationId xmlns:a16="http://schemas.microsoft.com/office/drawing/2014/main" id="{A54CACEE-169C-D4BB-5E0D-C79C4086C54C}"/>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mikemacmarketing/3021241104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21" name="TextBox 20">
            <a:extLst>
              <a:ext uri="{FF2B5EF4-FFF2-40B4-BE49-F238E27FC236}">
                <a16:creationId xmlns:a16="http://schemas.microsoft.com/office/drawing/2014/main" id="{874CD561-2BF1-91A2-F3F6-8351A0EAC0C6}"/>
              </a:ext>
            </a:extLst>
          </p:cNvPr>
          <p:cNvSpPr txBox="1"/>
          <p:nvPr/>
        </p:nvSpPr>
        <p:spPr>
          <a:xfrm>
            <a:off x="375139" y="473373"/>
            <a:ext cx="7163483" cy="1938992"/>
          </a:xfrm>
          <a:prstGeom prst="rect">
            <a:avLst/>
          </a:prstGeom>
          <a:noFill/>
        </p:spPr>
        <p:txBody>
          <a:bodyPr wrap="square">
            <a:spAutoFit/>
          </a:bodyPr>
          <a:lstStyle/>
          <a:p>
            <a:r>
              <a:rPr lang="en-US" sz="2400" i="1" dirty="0">
                <a:solidFill>
                  <a:schemeClr val="accent4"/>
                </a:solidFill>
                <a:effectLst/>
                <a:latin typeface="STIX" pitchFamily="2" charset="2"/>
              </a:rPr>
              <a:t>“The situation is inherently unequal: a small fraction of humanity is currently engaged in the design and development of a set of technologies that are already transforming the everyday lives of just about everyone else.” </a:t>
            </a:r>
            <a:r>
              <a:rPr lang="en-US" sz="1500" dirty="0">
                <a:solidFill>
                  <a:schemeClr val="accent4"/>
                </a:solidFill>
                <a:effectLst/>
                <a:latin typeface="STIX" pitchFamily="2" charset="2"/>
              </a:rPr>
              <a:t>(</a:t>
            </a:r>
            <a:r>
              <a:rPr lang="en-US" sz="1500" dirty="0" err="1">
                <a:solidFill>
                  <a:schemeClr val="accent4"/>
                </a:solidFill>
                <a:effectLst/>
                <a:latin typeface="STIX" pitchFamily="2" charset="2"/>
              </a:rPr>
              <a:t>Floridi</a:t>
            </a:r>
            <a:r>
              <a:rPr lang="en-US" sz="1500" dirty="0">
                <a:solidFill>
                  <a:schemeClr val="accent4"/>
                </a:solidFill>
                <a:effectLst/>
                <a:latin typeface="STIX" pitchFamily="2" charset="2"/>
              </a:rPr>
              <a:t> et al. 2018,  699)</a:t>
            </a:r>
            <a:endParaRPr lang="en-US" sz="1500" dirty="0">
              <a:solidFill>
                <a:schemeClr val="accent4"/>
              </a:solidFill>
            </a:endParaRPr>
          </a:p>
        </p:txBody>
      </p:sp>
    </p:spTree>
    <p:extLst>
      <p:ext uri="{BB962C8B-B14F-4D97-AF65-F5344CB8AC3E}">
        <p14:creationId xmlns:p14="http://schemas.microsoft.com/office/powerpoint/2010/main" val="25387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6DC87-B660-D742-A2EE-50F6CD27B284}"/>
              </a:ext>
            </a:extLst>
          </p:cNvPr>
          <p:cNvSpPr>
            <a:spLocks noGrp="1"/>
          </p:cNvSpPr>
          <p:nvPr>
            <p:ph type="title"/>
          </p:nvPr>
        </p:nvSpPr>
        <p:spPr>
          <a:xfrm>
            <a:off x="640080" y="325369"/>
            <a:ext cx="4368602" cy="1956841"/>
          </a:xfrm>
        </p:spPr>
        <p:txBody>
          <a:bodyPr anchor="b">
            <a:normAutofit/>
          </a:bodyPr>
          <a:lstStyle/>
          <a:p>
            <a:r>
              <a:rPr lang="en-US" sz="3000" dirty="0"/>
              <a:t>Summary of Recommended Actions at the level of international bodies (EU)</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601CAA-4ACF-3044-98FC-AC1B0BA305AF}"/>
              </a:ext>
            </a:extLst>
          </p:cNvPr>
          <p:cNvSpPr>
            <a:spLocks noGrp="1"/>
          </p:cNvSpPr>
          <p:nvPr>
            <p:ph idx="1"/>
          </p:nvPr>
        </p:nvSpPr>
        <p:spPr>
          <a:xfrm>
            <a:off x="640080" y="2872899"/>
            <a:ext cx="4243589" cy="3320668"/>
          </a:xfrm>
        </p:spPr>
        <p:txBody>
          <a:bodyPr>
            <a:normAutofit/>
          </a:bodyPr>
          <a:lstStyle/>
          <a:p>
            <a:pPr marL="0" indent="0">
              <a:buNone/>
            </a:pPr>
            <a:r>
              <a:rPr lang="en-US" sz="2400" dirty="0"/>
              <a:t>Four action points:</a:t>
            </a:r>
          </a:p>
          <a:p>
            <a:pPr lvl="1"/>
            <a:r>
              <a:rPr lang="en-US" dirty="0"/>
              <a:t>Assessment</a:t>
            </a:r>
          </a:p>
          <a:p>
            <a:pPr lvl="1"/>
            <a:r>
              <a:rPr lang="en-US" dirty="0"/>
              <a:t>Development</a:t>
            </a:r>
          </a:p>
          <a:p>
            <a:pPr lvl="1"/>
            <a:r>
              <a:rPr lang="en-US" dirty="0"/>
              <a:t>Incentivization</a:t>
            </a:r>
          </a:p>
          <a:p>
            <a:pPr lvl="1"/>
            <a:r>
              <a:rPr lang="en-US" dirty="0"/>
              <a:t>Support </a:t>
            </a:r>
          </a:p>
          <a:p>
            <a:pPr lvl="1"/>
            <a:endParaRPr lang="en-US" sz="2200" dirty="0"/>
          </a:p>
        </p:txBody>
      </p:sp>
      <p:pic>
        <p:nvPicPr>
          <p:cNvPr id="6" name="Picture 5" descr="Background pattern&#10;&#10;Description automatically generated">
            <a:extLst>
              <a:ext uri="{FF2B5EF4-FFF2-40B4-BE49-F238E27FC236}">
                <a16:creationId xmlns:a16="http://schemas.microsoft.com/office/drawing/2014/main" id="{7CADFEA1-215A-6A44-8828-33F374A83D3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082" r="1996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612F17BC-0163-5049-A48B-45DB43A74B6A}"/>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undevicesimus.deviantart.com/art/European-Union-Grunge-Flag-1955-41009384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pic>
        <p:nvPicPr>
          <p:cNvPr id="12" name="Picture 11" descr="A map of a city&#10;&#10;Description automatically generated with medium confidence">
            <a:extLst>
              <a:ext uri="{FF2B5EF4-FFF2-40B4-BE49-F238E27FC236}">
                <a16:creationId xmlns:a16="http://schemas.microsoft.com/office/drawing/2014/main" id="{BE557610-C905-624C-839B-21883715D6C5}"/>
              </a:ext>
            </a:extLst>
          </p:cNvPr>
          <p:cNvPicPr>
            <a:picLocks noChangeAspect="1"/>
          </p:cNvPicPr>
          <p:nvPr/>
        </p:nvPicPr>
        <p:blipFill>
          <a:blip r:embed="rId5">
            <a:alphaModFix amt="71000"/>
            <a:extLst>
              <a:ext uri="{837473B0-CC2E-450A-ABE3-18F120FF3D39}">
                <a1611:picAttrSrcUrl xmlns:a1611="http://schemas.microsoft.com/office/drawing/2016/11/main" r:id="rId6"/>
              </a:ext>
            </a:extLst>
          </a:blip>
          <a:stretch>
            <a:fillRect/>
          </a:stretch>
        </p:blipFill>
        <p:spPr>
          <a:xfrm>
            <a:off x="7674307" y="2516939"/>
            <a:ext cx="2892093" cy="1928061"/>
          </a:xfrm>
          <a:prstGeom prst="rect">
            <a:avLst/>
          </a:prstGeom>
          <a:effectLst>
            <a:glow rad="124931">
              <a:schemeClr val="accent1">
                <a:alpha val="67044"/>
              </a:schemeClr>
            </a:glow>
            <a:outerShdw blurRad="50800" dist="50800" dir="5400000" sx="21000" sy="21000" algn="ctr" rotWithShape="0">
              <a:srgbClr val="000000"/>
            </a:outerShdw>
            <a:softEdge rad="0"/>
          </a:effectLst>
        </p:spPr>
      </p:pic>
      <p:sp>
        <p:nvSpPr>
          <p:cNvPr id="13" name="TextBox 12">
            <a:extLst>
              <a:ext uri="{FF2B5EF4-FFF2-40B4-BE49-F238E27FC236}">
                <a16:creationId xmlns:a16="http://schemas.microsoft.com/office/drawing/2014/main" id="{23B6878C-1A7A-DD43-9569-791E346693BF}"/>
              </a:ext>
            </a:extLst>
          </p:cNvPr>
          <p:cNvSpPr txBox="1"/>
          <p:nvPr/>
        </p:nvSpPr>
        <p:spPr>
          <a:xfrm>
            <a:off x="9525054" y="6427113"/>
            <a:ext cx="3860800" cy="230832"/>
          </a:xfrm>
          <a:prstGeom prst="rect">
            <a:avLst/>
          </a:prstGeom>
          <a:noFill/>
        </p:spPr>
        <p:txBody>
          <a:bodyPr wrap="square" rtlCol="0">
            <a:spAutoFit/>
          </a:bodyPr>
          <a:lstStyle/>
          <a:p>
            <a:r>
              <a:rPr lang="en-US" sz="900" dirty="0">
                <a:hlinkClick r:id="rId6" tooltip="https://www.ethicsdialogues.eu/2020/07/02/recommendations-for-european-ai-strategy/"/>
              </a:rPr>
              <a:t>This Photo</a:t>
            </a:r>
            <a:r>
              <a:rPr lang="en-US" sz="900" dirty="0"/>
              <a:t> by Unknown Author is licensed under </a:t>
            </a:r>
            <a:r>
              <a:rPr lang="en-US" sz="900" dirty="0">
                <a:hlinkClick r:id="rId7" tooltip="https://creativecommons.org/licenses/by/3.0/"/>
              </a:rPr>
              <a:t>CC BY</a:t>
            </a:r>
            <a:endParaRPr lang="en-US" sz="900" dirty="0"/>
          </a:p>
        </p:txBody>
      </p:sp>
    </p:spTree>
    <p:extLst>
      <p:ext uri="{BB962C8B-B14F-4D97-AF65-F5344CB8AC3E}">
        <p14:creationId xmlns:p14="http://schemas.microsoft.com/office/powerpoint/2010/main" val="2110925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3">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5">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F918EA50-73CC-A64C-BC3B-888D56F2C3DE}"/>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l="1425" r="-1" b="-1"/>
          <a:stretch/>
        </p:blipFill>
        <p:spPr>
          <a:xfrm>
            <a:off x="-170" y="10"/>
            <a:ext cx="8450317" cy="6857990"/>
          </a:xfrm>
          <a:prstGeom prst="rect">
            <a:avLst/>
          </a:prstGeom>
        </p:spPr>
      </p:pic>
      <p:sp>
        <p:nvSpPr>
          <p:cNvPr id="6" name="Title 5">
            <a:extLst>
              <a:ext uri="{FF2B5EF4-FFF2-40B4-BE49-F238E27FC236}">
                <a16:creationId xmlns:a16="http://schemas.microsoft.com/office/drawing/2014/main" id="{AE82497E-1C96-E64D-896E-C68827641EC4}"/>
              </a:ext>
            </a:extLst>
          </p:cNvPr>
          <p:cNvSpPr>
            <a:spLocks noGrp="1"/>
          </p:cNvSpPr>
          <p:nvPr>
            <p:ph type="title"/>
          </p:nvPr>
        </p:nvSpPr>
        <p:spPr>
          <a:xfrm>
            <a:off x="643468" y="643467"/>
            <a:ext cx="4620583" cy="2785533"/>
          </a:xfrm>
        </p:spPr>
        <p:txBody>
          <a:bodyPr vert="horz" lIns="91440" tIns="45720" rIns="91440" bIns="45720" rtlCol="0" anchor="b">
            <a:normAutofit/>
          </a:bodyPr>
          <a:lstStyle/>
          <a:p>
            <a:r>
              <a:rPr lang="en-US" sz="5400" b="1" kern="1200" dirty="0">
                <a:latin typeface="+mj-lt"/>
                <a:ea typeface="+mj-ea"/>
                <a:cs typeface="+mj-cs"/>
              </a:rPr>
              <a:t>Outline of workshop</a:t>
            </a:r>
            <a:br>
              <a:rPr lang="en-US" sz="4400" kern="1200" dirty="0">
                <a:solidFill>
                  <a:srgbClr val="FFFFFF"/>
                </a:solidFill>
                <a:latin typeface="+mj-lt"/>
                <a:ea typeface="+mj-ea"/>
                <a:cs typeface="+mj-cs"/>
              </a:rPr>
            </a:br>
            <a:br>
              <a:rPr lang="en-US" sz="4400" dirty="0">
                <a:solidFill>
                  <a:srgbClr val="FFFFFF"/>
                </a:solidFill>
              </a:rPr>
            </a:br>
            <a:endParaRPr lang="en-US" sz="2200" kern="1200" dirty="0">
              <a:solidFill>
                <a:srgbClr val="FFFFFF"/>
              </a:solidFill>
            </a:endParaRPr>
          </a:p>
        </p:txBody>
      </p:sp>
      <p:sp>
        <p:nvSpPr>
          <p:cNvPr id="8" name="Text Placeholder 7">
            <a:extLst>
              <a:ext uri="{FF2B5EF4-FFF2-40B4-BE49-F238E27FC236}">
                <a16:creationId xmlns:a16="http://schemas.microsoft.com/office/drawing/2014/main" id="{718C5D62-C315-9849-9B27-D7561B6AE14C}"/>
              </a:ext>
            </a:extLst>
          </p:cNvPr>
          <p:cNvSpPr>
            <a:spLocks noGrp="1"/>
          </p:cNvSpPr>
          <p:nvPr>
            <p:ph type="body" idx="1"/>
          </p:nvPr>
        </p:nvSpPr>
        <p:spPr>
          <a:xfrm>
            <a:off x="643467" y="5277684"/>
            <a:ext cx="4620584" cy="775494"/>
          </a:xfrm>
        </p:spPr>
        <p:txBody>
          <a:bodyPr vert="horz" lIns="91440" tIns="45720" rIns="91440" bIns="45720" rtlCol="0">
            <a:normAutofit/>
          </a:bodyPr>
          <a:lstStyle/>
          <a:p>
            <a:r>
              <a:rPr lang="en-US" kern="1200">
                <a:solidFill>
                  <a:srgbClr val="FFFFFF"/>
                </a:solidFill>
                <a:latin typeface="+mn-lt"/>
                <a:ea typeface="+mn-ea"/>
                <a:cs typeface="+mn-cs"/>
              </a:rPr>
              <a:t> </a:t>
            </a:r>
          </a:p>
        </p:txBody>
      </p:sp>
      <p:pic>
        <p:nvPicPr>
          <p:cNvPr id="26" name="Picture 25" descr="A picture containing person, person, posing&#10;&#10;Description automatically generated">
            <a:extLst>
              <a:ext uri="{FF2B5EF4-FFF2-40B4-BE49-F238E27FC236}">
                <a16:creationId xmlns:a16="http://schemas.microsoft.com/office/drawing/2014/main" id="{2499EBCE-B454-0B49-9E3E-49DC9CB2D32E}"/>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2480" r="19482"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8" name="TextBox 37">
            <a:extLst>
              <a:ext uri="{FF2B5EF4-FFF2-40B4-BE49-F238E27FC236}">
                <a16:creationId xmlns:a16="http://schemas.microsoft.com/office/drawing/2014/main" id="{4CE87743-17BF-2D48-9D7D-F14B40B24732}"/>
              </a:ext>
            </a:extLst>
          </p:cNvPr>
          <p:cNvSpPr txBox="1"/>
          <p:nvPr/>
        </p:nvSpPr>
        <p:spPr>
          <a:xfrm>
            <a:off x="9732672" y="6657945"/>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theorangeblogger.com/2020/05/07/terminator-2-might-be-one-of-the-greatest-movie-of-the-1900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42" name="TextBox 41">
            <a:extLst>
              <a:ext uri="{FF2B5EF4-FFF2-40B4-BE49-F238E27FC236}">
                <a16:creationId xmlns:a16="http://schemas.microsoft.com/office/drawing/2014/main" id="{4D49D417-85D3-454B-9D40-B8DB13744E26}"/>
              </a:ext>
            </a:extLst>
          </p:cNvPr>
          <p:cNvSpPr txBox="1"/>
          <p:nvPr/>
        </p:nvSpPr>
        <p:spPr>
          <a:xfrm>
            <a:off x="6010056"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gsouto-digitalteacher.blogspot.com/2012/04/wall-e-as-green-resource-for-earth-day.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44" name="Rectangle 43">
            <a:extLst>
              <a:ext uri="{FF2B5EF4-FFF2-40B4-BE49-F238E27FC236}">
                <a16:creationId xmlns:a16="http://schemas.microsoft.com/office/drawing/2014/main" id="{0A8DC6C5-08A5-1947-B8B3-7A50430AE615}"/>
              </a:ext>
            </a:extLst>
          </p:cNvPr>
          <p:cNvSpPr/>
          <p:nvPr/>
        </p:nvSpPr>
        <p:spPr>
          <a:xfrm>
            <a:off x="640250" y="3092746"/>
            <a:ext cx="5369806" cy="4062651"/>
          </a:xfrm>
          <a:prstGeom prst="rect">
            <a:avLst/>
          </a:prstGeom>
        </p:spPr>
        <p:txBody>
          <a:bodyPr wrap="square">
            <a:spAutoFit/>
          </a:bodyPr>
          <a:lstStyle/>
          <a:p>
            <a:pPr marL="342900" indent="-342900">
              <a:buFont typeface="+mj-lt"/>
              <a:buAutoNum type="arabicPeriod"/>
            </a:pPr>
            <a:r>
              <a:rPr lang="en-US" sz="2400" dirty="0"/>
              <a:t>Introductions &amp; pre-workshop writing exercise</a:t>
            </a:r>
          </a:p>
          <a:p>
            <a:pPr marL="342900" indent="-342900">
              <a:buFont typeface="+mj-lt"/>
              <a:buAutoNum type="arabicPeriod"/>
            </a:pPr>
            <a:r>
              <a:rPr lang="en-US" sz="2400" dirty="0"/>
              <a:t>Brief introduction to AI ethics </a:t>
            </a:r>
          </a:p>
          <a:p>
            <a:pPr marL="342900" indent="-342900">
              <a:buFont typeface="+mj-lt"/>
              <a:buAutoNum type="arabicPeriod"/>
            </a:pPr>
            <a:r>
              <a:rPr lang="en-US" sz="2400" i="1" dirty="0"/>
              <a:t>Break</a:t>
            </a:r>
          </a:p>
          <a:p>
            <a:pPr marL="342900" indent="-342900">
              <a:buFont typeface="+mj-lt"/>
              <a:buAutoNum type="arabicPeriod"/>
            </a:pPr>
            <a:r>
              <a:rPr lang="en-US" sz="2400" dirty="0"/>
              <a:t>Democratizing AI mini-lecture &amp; discussion</a:t>
            </a:r>
          </a:p>
          <a:p>
            <a:pPr marL="342900" indent="-342900">
              <a:buFont typeface="+mj-lt"/>
              <a:buAutoNum type="arabicPeriod"/>
            </a:pPr>
            <a:r>
              <a:rPr lang="en-US" sz="2400" i="1" dirty="0"/>
              <a:t>Break</a:t>
            </a:r>
          </a:p>
          <a:p>
            <a:pPr marL="342900" indent="-342900">
              <a:buFont typeface="+mj-lt"/>
              <a:buAutoNum type="arabicPeriod"/>
            </a:pPr>
            <a:r>
              <a:rPr lang="en-US" sz="2400" dirty="0"/>
              <a:t>AGI &amp; Democratic participation mini-lecture &amp; discussion</a:t>
            </a:r>
          </a:p>
          <a:p>
            <a:pPr marL="342900" indent="-342900">
              <a:buFont typeface="+mj-lt"/>
              <a:buAutoNum type="arabicPeriod"/>
            </a:pPr>
            <a:endParaRPr lang="en-US" sz="2400" i="1" dirty="0"/>
          </a:p>
          <a:p>
            <a:pPr marL="342900" indent="-342900">
              <a:buFont typeface="+mj-lt"/>
              <a:buAutoNum type="arabicPeriod"/>
            </a:pPr>
            <a:endParaRPr lang="en-US" dirty="0"/>
          </a:p>
        </p:txBody>
      </p:sp>
    </p:spTree>
    <p:extLst>
      <p:ext uri="{BB962C8B-B14F-4D97-AF65-F5344CB8AC3E}">
        <p14:creationId xmlns:p14="http://schemas.microsoft.com/office/powerpoint/2010/main" val="375971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3900-A7BE-9143-B7BE-81FFA8BEA834}"/>
              </a:ext>
            </a:extLst>
          </p:cNvPr>
          <p:cNvSpPr>
            <a:spLocks noGrp="1"/>
          </p:cNvSpPr>
          <p:nvPr>
            <p:ph type="title"/>
          </p:nvPr>
        </p:nvSpPr>
        <p:spPr>
          <a:xfrm>
            <a:off x="655320" y="365125"/>
            <a:ext cx="5120114" cy="1692794"/>
          </a:xfrm>
        </p:spPr>
        <p:txBody>
          <a:bodyPr>
            <a:normAutofit/>
          </a:bodyPr>
          <a:lstStyle/>
          <a:p>
            <a:r>
              <a:rPr lang="en-US" dirty="0">
                <a:solidFill>
                  <a:schemeClr val="accent4"/>
                </a:solidFill>
              </a:rPr>
              <a:t>Summing Up</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791EF7-27DC-DC4B-9B0E-AFC17612785A}"/>
              </a:ext>
            </a:extLst>
          </p:cNvPr>
          <p:cNvSpPr>
            <a:spLocks noGrp="1"/>
          </p:cNvSpPr>
          <p:nvPr>
            <p:ph idx="1"/>
          </p:nvPr>
        </p:nvSpPr>
        <p:spPr>
          <a:xfrm>
            <a:off x="655321" y="2575033"/>
            <a:ext cx="5223528" cy="3917825"/>
          </a:xfrm>
        </p:spPr>
        <p:txBody>
          <a:bodyPr>
            <a:normAutofit/>
          </a:bodyPr>
          <a:lstStyle/>
          <a:p>
            <a:pPr>
              <a:buFont typeface="Courier New" panose="02070309020205020404" pitchFamily="49" charset="0"/>
              <a:buChar char="o"/>
            </a:pPr>
            <a:r>
              <a:rPr lang="en-US" sz="2200" dirty="0">
                <a:solidFill>
                  <a:schemeClr val="accent4"/>
                </a:solidFill>
              </a:rPr>
              <a:t>Motivations for ethical AI</a:t>
            </a:r>
            <a:r>
              <a:rPr lang="en-US" sz="2200" dirty="0"/>
              <a:t>: opportunities for human dignity &amp; flourishing</a:t>
            </a:r>
          </a:p>
          <a:p>
            <a:pPr>
              <a:buFont typeface="Courier New" panose="02070309020205020404" pitchFamily="49" charset="0"/>
              <a:buChar char="o"/>
            </a:pPr>
            <a:r>
              <a:rPr lang="en-US" sz="2200" dirty="0">
                <a:solidFill>
                  <a:schemeClr val="accent4"/>
                </a:solidFill>
              </a:rPr>
              <a:t>Guide should be</a:t>
            </a:r>
            <a:r>
              <a:rPr lang="en-US" sz="2200" dirty="0"/>
              <a:t>: five ethical principles. </a:t>
            </a:r>
          </a:p>
          <a:p>
            <a:pPr>
              <a:buFont typeface="Courier New" panose="02070309020205020404" pitchFamily="49" charset="0"/>
              <a:buChar char="o"/>
            </a:pPr>
            <a:r>
              <a:rPr lang="en-US" sz="2200" dirty="0">
                <a:solidFill>
                  <a:schemeClr val="accent4"/>
                </a:solidFill>
              </a:rPr>
              <a:t>Proposal</a:t>
            </a:r>
            <a:r>
              <a:rPr lang="en-US" sz="2200" dirty="0"/>
              <a:t>: Structuring future AI assessment, development,  incentivization, and support at the level of nations and multinational organizations, such as the EU with an eye to the five principles. </a:t>
            </a:r>
          </a:p>
          <a:p>
            <a:pPr>
              <a:buFont typeface="Courier New" panose="02070309020205020404" pitchFamily="49" charset="0"/>
              <a:buChar char="o"/>
            </a:pPr>
            <a:endParaRPr lang="en-US" sz="2200" dirty="0"/>
          </a:p>
          <a:p>
            <a:pPr>
              <a:buFont typeface="Courier New" panose="02070309020205020404" pitchFamily="49" charset="0"/>
              <a:buChar char="o"/>
            </a:pPr>
            <a:endParaRPr lang="en-US" sz="2200" i="1" dirty="0">
              <a:solidFill>
                <a:schemeClr val="accent2"/>
              </a:solidFill>
            </a:endParaRPr>
          </a:p>
        </p:txBody>
      </p:sp>
      <p:pic>
        <p:nvPicPr>
          <p:cNvPr id="4" name="Picture 3">
            <a:extLst>
              <a:ext uri="{FF2B5EF4-FFF2-40B4-BE49-F238E27FC236}">
                <a16:creationId xmlns:a16="http://schemas.microsoft.com/office/drawing/2014/main" id="{6747DEE5-7A56-9096-CD97-EC38FF88A97F}"/>
              </a:ext>
              <a:ext uri="{C183D7F6-B498-43B3-948B-1728B52AA6E4}">
                <adec:decorative xmlns:adec="http://schemas.microsoft.com/office/drawing/2017/decorative" val="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1628" r="2659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 name="TextBox 4">
            <a:extLst>
              <a:ext uri="{FF2B5EF4-FFF2-40B4-BE49-F238E27FC236}">
                <a16:creationId xmlns:a16="http://schemas.microsoft.com/office/drawing/2014/main" id="{B57C49FD-58ED-5282-951A-2B084C114D4D}"/>
              </a:ext>
            </a:extLst>
          </p:cNvPr>
          <p:cNvSpPr txBox="1"/>
          <p:nvPr/>
        </p:nvSpPr>
        <p:spPr>
          <a:xfrm>
            <a:off x="10005183"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blog.trustico.com/other-news/humans-inventing-artificial-intelligence.php">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10767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F8819-297A-F3B7-CA6C-0E120AF505FE}"/>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3-minute exercises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5CDE5BFB-4771-4905-D2A7-10FCDC4EAC39}"/>
              </a:ext>
            </a:extLst>
          </p:cNvPr>
          <p:cNvSpPr>
            <a:spLocks noGrp="1"/>
          </p:cNvSpPr>
          <p:nvPr>
            <p:ph idx="1"/>
          </p:nvPr>
        </p:nvSpPr>
        <p:spPr>
          <a:xfrm>
            <a:off x="4447308" y="591344"/>
            <a:ext cx="6906491" cy="5585619"/>
          </a:xfrm>
        </p:spPr>
        <p:txBody>
          <a:bodyPr anchor="ctr">
            <a:normAutofit/>
          </a:bodyPr>
          <a:lstStyle/>
          <a:p>
            <a:r>
              <a:rPr lang="en-US" i="1" dirty="0"/>
              <a:t>Can you reframe the concerns with which we started out this session in terms of the </a:t>
            </a:r>
            <a:r>
              <a:rPr lang="en-US" i="1" dirty="0">
                <a:solidFill>
                  <a:schemeClr val="accent4"/>
                </a:solidFill>
              </a:rPr>
              <a:t>five bioethical principles </a:t>
            </a:r>
            <a:r>
              <a:rPr lang="en-US" i="1" dirty="0"/>
              <a:t>and their relationship to </a:t>
            </a:r>
            <a:r>
              <a:rPr lang="en-US" i="1" dirty="0">
                <a:solidFill>
                  <a:schemeClr val="accent4"/>
                </a:solidFill>
              </a:rPr>
              <a:t>human dignity </a:t>
            </a:r>
            <a:r>
              <a:rPr lang="en-US" i="1" dirty="0"/>
              <a:t>and </a:t>
            </a:r>
            <a:r>
              <a:rPr lang="en-US" i="1" dirty="0">
                <a:solidFill>
                  <a:schemeClr val="accent4"/>
                </a:solidFill>
              </a:rPr>
              <a:t>human flourishing</a:t>
            </a:r>
            <a:r>
              <a:rPr lang="en-US" i="1" dirty="0"/>
              <a:t>?</a:t>
            </a:r>
          </a:p>
          <a:p>
            <a:endParaRPr lang="en-US" i="1" dirty="0"/>
          </a:p>
          <a:p>
            <a:r>
              <a:rPr lang="en-US" i="1" dirty="0"/>
              <a:t>What, if anything, might </a:t>
            </a:r>
            <a:r>
              <a:rPr lang="en-US" i="1" dirty="0">
                <a:solidFill>
                  <a:schemeClr val="accent4"/>
                </a:solidFill>
              </a:rPr>
              <a:t>human dignity </a:t>
            </a:r>
            <a:r>
              <a:rPr lang="en-US" i="1" dirty="0"/>
              <a:t>and </a:t>
            </a:r>
            <a:r>
              <a:rPr lang="en-US" i="1" dirty="0">
                <a:solidFill>
                  <a:schemeClr val="accent4"/>
                </a:solidFill>
              </a:rPr>
              <a:t>human flourishing </a:t>
            </a:r>
            <a:r>
              <a:rPr lang="en-US" i="1" dirty="0"/>
              <a:t>have to do with </a:t>
            </a:r>
            <a:r>
              <a:rPr lang="en-US" i="1" dirty="0">
                <a:solidFill>
                  <a:schemeClr val="accent4"/>
                </a:solidFill>
              </a:rPr>
              <a:t>democracy</a:t>
            </a:r>
            <a:r>
              <a:rPr lang="en-US" i="1" dirty="0"/>
              <a:t>?</a:t>
            </a:r>
          </a:p>
          <a:p>
            <a:endParaRPr lang="en-US" i="1" dirty="0"/>
          </a:p>
          <a:p>
            <a:endParaRPr lang="en-US" i="1" dirty="0"/>
          </a:p>
          <a:p>
            <a:pPr marL="0" indent="0">
              <a:buNone/>
            </a:pPr>
            <a:endParaRPr lang="en-US" i="1" dirty="0"/>
          </a:p>
        </p:txBody>
      </p:sp>
    </p:spTree>
    <p:extLst>
      <p:ext uri="{BB962C8B-B14F-4D97-AF65-F5344CB8AC3E}">
        <p14:creationId xmlns:p14="http://schemas.microsoft.com/office/powerpoint/2010/main" val="4242786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09E141-15A5-58EF-E93E-857BC199B7C0}"/>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10 minute BREAK</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early morning coffee with bread and a newspaper on top of the table">
            <a:extLst>
              <a:ext uri="{FF2B5EF4-FFF2-40B4-BE49-F238E27FC236}">
                <a16:creationId xmlns:a16="http://schemas.microsoft.com/office/drawing/2014/main" id="{28770092-53E7-EE67-1E4E-F99E012F0013}"/>
              </a:ext>
            </a:extLst>
          </p:cNvPr>
          <p:cNvPicPr>
            <a:picLocks noChangeAspect="1"/>
          </p:cNvPicPr>
          <p:nvPr/>
        </p:nvPicPr>
        <p:blipFill rotWithShape="1">
          <a:blip r:embed="rId2"/>
          <a:srcRect l="12157" r="2088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71250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F63CA4-D6A8-5746-957E-E516F832FFBD}"/>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
            <a:ext cx="12191980" cy="6858000"/>
          </a:xfrm>
          <a:prstGeom prst="rect">
            <a:avLst/>
          </a:prstGeom>
        </p:spPr>
      </p:pic>
      <p:sp>
        <p:nvSpPr>
          <p:cNvPr id="4" name="Title 3">
            <a:extLst>
              <a:ext uri="{FF2B5EF4-FFF2-40B4-BE49-F238E27FC236}">
                <a16:creationId xmlns:a16="http://schemas.microsoft.com/office/drawing/2014/main" id="{6B2A3D68-802A-D44A-8127-FE171D0D8063}"/>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 </a:t>
            </a:r>
            <a:r>
              <a:rPr lang="en-US" sz="8000" kern="1200" dirty="0">
                <a:latin typeface="+mj-lt"/>
                <a:ea typeface="+mj-ea"/>
                <a:cs typeface="+mj-cs"/>
              </a:rPr>
              <a:t>AI and </a:t>
            </a:r>
            <a:r>
              <a:rPr lang="en-US" sz="8000" b="1" kern="1200" dirty="0">
                <a:solidFill>
                  <a:schemeClr val="accent1"/>
                </a:solidFill>
                <a:latin typeface="+mj-lt"/>
                <a:ea typeface="+mj-ea"/>
                <a:cs typeface="+mj-cs"/>
              </a:rPr>
              <a:t>Democracy</a:t>
            </a:r>
            <a:endParaRPr lang="en-US" sz="6000" b="1" dirty="0">
              <a:solidFill>
                <a:schemeClr val="accent1"/>
              </a:solidFill>
            </a:endParaRPr>
          </a:p>
        </p:txBody>
      </p:sp>
      <p:sp>
        <p:nvSpPr>
          <p:cNvPr id="5" name="Content Placeholder 4">
            <a:extLst>
              <a:ext uri="{FF2B5EF4-FFF2-40B4-BE49-F238E27FC236}">
                <a16:creationId xmlns:a16="http://schemas.microsoft.com/office/drawing/2014/main" id="{6DE6ECD2-3031-2E4F-B9B9-70B49F4D8D5B}"/>
              </a:ext>
            </a:extLst>
          </p:cNvPr>
          <p:cNvSpPr>
            <a:spLocks noGrp="1"/>
          </p:cNvSpPr>
          <p:nvPr>
            <p:ph idx="1"/>
          </p:nvPr>
        </p:nvSpPr>
        <p:spPr>
          <a:xfrm>
            <a:off x="841248" y="3337269"/>
            <a:ext cx="10509504" cy="2905686"/>
          </a:xfrm>
        </p:spPr>
        <p:txBody>
          <a:bodyPr>
            <a:normAutofit/>
          </a:bodyPr>
          <a:lstStyle/>
          <a:p>
            <a:pPr marL="0" indent="0">
              <a:buNone/>
            </a:pPr>
            <a:endParaRPr lang="en-US" sz="3200" i="1" dirty="0">
              <a:solidFill>
                <a:srgbClr val="FFFFFF"/>
              </a:solidFill>
            </a:endParaRPr>
          </a:p>
          <a:p>
            <a:endParaRPr lang="en-US" sz="2200" dirty="0">
              <a:solidFill>
                <a:srgbClr val="FFFFFF"/>
              </a:solidFill>
            </a:endParaRPr>
          </a:p>
          <a:p>
            <a:endParaRPr lang="en-US" sz="2200" dirty="0">
              <a:solidFill>
                <a:srgbClr val="FFFFFF"/>
              </a:solidFill>
            </a:endParaRPr>
          </a:p>
        </p:txBody>
      </p:sp>
      <p:sp>
        <p:nvSpPr>
          <p:cNvPr id="8" name="TextBox 7">
            <a:extLst>
              <a:ext uri="{FF2B5EF4-FFF2-40B4-BE49-F238E27FC236}">
                <a16:creationId xmlns:a16="http://schemas.microsoft.com/office/drawing/2014/main" id="{2AFC457C-639A-F640-B219-A6D47980AF63}"/>
              </a:ext>
            </a:extLst>
          </p:cNvPr>
          <p:cNvSpPr txBox="1"/>
          <p:nvPr/>
        </p:nvSpPr>
        <p:spPr>
          <a:xfrm>
            <a:off x="9872134" y="6657946"/>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nne1.pressbooks.co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3" name="TextBox 2">
            <a:extLst>
              <a:ext uri="{FF2B5EF4-FFF2-40B4-BE49-F238E27FC236}">
                <a16:creationId xmlns:a16="http://schemas.microsoft.com/office/drawing/2014/main" id="{1AC22AB3-F50B-4D06-F11B-9F218A31E556}"/>
              </a:ext>
            </a:extLst>
          </p:cNvPr>
          <p:cNvSpPr txBox="1"/>
          <p:nvPr/>
        </p:nvSpPr>
        <p:spPr>
          <a:xfrm>
            <a:off x="2992272" y="2952297"/>
            <a:ext cx="6202906" cy="2246769"/>
          </a:xfrm>
          <a:prstGeom prst="rect">
            <a:avLst/>
          </a:prstGeom>
          <a:noFill/>
        </p:spPr>
        <p:txBody>
          <a:bodyPr wrap="square">
            <a:spAutoFit/>
          </a:bodyPr>
          <a:lstStyle/>
          <a:p>
            <a:pPr algn="ctr"/>
            <a:r>
              <a:rPr lang="en-US" sz="2800" dirty="0">
                <a:solidFill>
                  <a:schemeClr val="accent4"/>
                </a:solidFill>
              </a:rPr>
              <a:t>4</a:t>
            </a:r>
            <a:r>
              <a:rPr lang="en-US" sz="2800" kern="1200" dirty="0">
                <a:solidFill>
                  <a:schemeClr val="accent4"/>
                </a:solidFill>
                <a:latin typeface="+mn-lt"/>
                <a:ea typeface="+mn-ea"/>
                <a:cs typeface="+mn-cs"/>
              </a:rPr>
              <a:t>. </a:t>
            </a:r>
            <a:r>
              <a:rPr lang="en-US" sz="2800" kern="1200" dirty="0">
                <a:solidFill>
                  <a:schemeClr val="tx1"/>
                </a:solidFill>
                <a:latin typeface="+mn-lt"/>
                <a:ea typeface="+mn-ea"/>
                <a:cs typeface="+mn-cs"/>
              </a:rPr>
              <a:t>Democratizing AI mini-lecture and discussion</a:t>
            </a:r>
          </a:p>
          <a:p>
            <a:pPr algn="ctr"/>
            <a:r>
              <a:rPr lang="en-US" sz="2800" dirty="0">
                <a:solidFill>
                  <a:schemeClr val="accent4"/>
                </a:solidFill>
              </a:rPr>
              <a:t>5. </a:t>
            </a:r>
            <a:r>
              <a:rPr lang="en-US" sz="2800" i="1" dirty="0"/>
              <a:t>Break</a:t>
            </a:r>
            <a:endParaRPr lang="en-US" sz="2800" kern="1200" dirty="0">
              <a:latin typeface="+mn-lt"/>
              <a:ea typeface="+mn-ea"/>
              <a:cs typeface="+mn-cs"/>
            </a:endParaRPr>
          </a:p>
          <a:p>
            <a:pPr algn="ctr"/>
            <a:r>
              <a:rPr lang="en-US" sz="2800" kern="1200" dirty="0">
                <a:solidFill>
                  <a:schemeClr val="accent4"/>
                </a:solidFill>
                <a:latin typeface="+mn-lt"/>
                <a:ea typeface="+mn-ea"/>
                <a:cs typeface="+mn-cs"/>
              </a:rPr>
              <a:t>6.</a:t>
            </a:r>
            <a:r>
              <a:rPr lang="en-US" sz="2800" kern="1200" dirty="0">
                <a:solidFill>
                  <a:schemeClr val="tx1"/>
                </a:solidFill>
                <a:latin typeface="+mn-lt"/>
                <a:ea typeface="+mn-ea"/>
                <a:cs typeface="+mn-cs"/>
              </a:rPr>
              <a:t> AI and Democratic Participation mini-lecture and discussion</a:t>
            </a:r>
          </a:p>
        </p:txBody>
      </p:sp>
    </p:spTree>
    <p:extLst>
      <p:ext uri="{BB962C8B-B14F-4D97-AF65-F5344CB8AC3E}">
        <p14:creationId xmlns:p14="http://schemas.microsoft.com/office/powerpoint/2010/main" val="425880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251A58-891E-A84B-A2C1-B5C1F7CDBB32}"/>
              </a:ext>
            </a:extLst>
          </p:cNvPr>
          <p:cNvSpPr/>
          <p:nvPr/>
        </p:nvSpPr>
        <p:spPr>
          <a:xfrm>
            <a:off x="424543" y="310243"/>
            <a:ext cx="11364686" cy="6281848"/>
          </a:xfrm>
          <a:prstGeom prst="rect">
            <a:avLst/>
          </a:prstGeom>
        </p:spPr>
        <p:txBody>
          <a:bodyPr wrap="square">
            <a:spAutoFit/>
          </a:bodyPr>
          <a:lstStyle/>
          <a:p>
            <a:pPr lvl="1">
              <a:lnSpc>
                <a:spcPct val="150000"/>
              </a:lnSpc>
            </a:pPr>
            <a:r>
              <a:rPr lang="en-US" i="1" dirty="0">
                <a:latin typeface="ColfaxAI"/>
              </a:rPr>
              <a:t>There is no question that artificial intelligence (AI) is rapidly evolving and growing more sophisticated every day. With this in mind, it is natural to wonder how AI will impact democracy.</a:t>
            </a:r>
          </a:p>
          <a:p>
            <a:pPr>
              <a:lnSpc>
                <a:spcPct val="150000"/>
              </a:lnSpc>
            </a:pPr>
            <a:endParaRPr lang="en-US" i="1" dirty="0">
              <a:latin typeface="ColfaxAI"/>
            </a:endParaRPr>
          </a:p>
          <a:p>
            <a:pPr lvl="1">
              <a:lnSpc>
                <a:spcPct val="150000"/>
              </a:lnSpc>
            </a:pPr>
            <a:r>
              <a:rPr lang="en-US" i="1" dirty="0">
                <a:latin typeface="ColfaxAI"/>
              </a:rPr>
              <a:t>There are many potential implications of AI on democracy, both positive and negative. On the positive side, AI could help to improve the efficiency of democratic institutions and processes. For example, AI could be used to streamline the process of voter registration or to help keep track of election results. AI could also be used to help identify and track public opinion on various issues. On the negative side, AI could also be used to manipulate public opinion or to interfere with democratic processes. For example, AI could be used to spread false information or to target individuals with personalized messages designed to sway their opinions. AI could also be used to hack into election systems and tamper with the results. </a:t>
            </a:r>
          </a:p>
          <a:p>
            <a:pPr>
              <a:lnSpc>
                <a:spcPct val="150000"/>
              </a:lnSpc>
            </a:pPr>
            <a:endParaRPr lang="en-US" i="1" dirty="0">
              <a:latin typeface="ColfaxAI"/>
            </a:endParaRPr>
          </a:p>
          <a:p>
            <a:pPr lvl="1">
              <a:lnSpc>
                <a:spcPct val="150000"/>
              </a:lnSpc>
            </a:pPr>
            <a:r>
              <a:rPr lang="en-US" i="1" dirty="0">
                <a:latin typeface="ColfaxAI"/>
              </a:rPr>
              <a:t>Overall, it is difficult to predict exactly how AI will impact democracy. However, it is clear that AI will likely have both positive and negative implications for democracy. It is important to keep a close eye on how AI develops and to be aware of the potential risks and challenges that it poses to democracy.</a:t>
            </a:r>
          </a:p>
          <a:p>
            <a:pPr lvl="1">
              <a:lnSpc>
                <a:spcPct val="150000"/>
              </a:lnSpc>
            </a:pPr>
            <a:r>
              <a:rPr lang="en-US" dirty="0">
                <a:solidFill>
                  <a:srgbClr val="FFC000"/>
                </a:solidFill>
                <a:latin typeface="ColfaxAI"/>
              </a:rPr>
              <a:t> - GPT-3</a:t>
            </a:r>
            <a:endParaRPr lang="en-US" dirty="0">
              <a:solidFill>
                <a:srgbClr val="FFC000"/>
              </a:solidFill>
            </a:endParaRPr>
          </a:p>
        </p:txBody>
      </p:sp>
    </p:spTree>
    <p:extLst>
      <p:ext uri="{BB962C8B-B14F-4D97-AF65-F5344CB8AC3E}">
        <p14:creationId xmlns:p14="http://schemas.microsoft.com/office/powerpoint/2010/main" val="363295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64D4D-A34C-A345-AAA3-CA3494976BB2}"/>
              </a:ext>
            </a:extLst>
          </p:cNvPr>
          <p:cNvSpPr>
            <a:spLocks noGrp="1"/>
          </p:cNvSpPr>
          <p:nvPr>
            <p:ph type="title"/>
          </p:nvPr>
        </p:nvSpPr>
        <p:spPr>
          <a:xfrm>
            <a:off x="640080" y="325369"/>
            <a:ext cx="4368602" cy="1956841"/>
          </a:xfrm>
        </p:spPr>
        <p:txBody>
          <a:bodyPr anchor="b">
            <a:normAutofit/>
          </a:bodyPr>
          <a:lstStyle/>
          <a:p>
            <a:r>
              <a:rPr lang="en-US" sz="5400" dirty="0"/>
              <a:t>Strong AI/AGI &amp; </a:t>
            </a:r>
            <a:r>
              <a:rPr lang="en-US" sz="5400" dirty="0">
                <a:solidFill>
                  <a:schemeClr val="accent4"/>
                </a:solidFill>
              </a:rPr>
              <a:t>Democracy</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9C6BBD-7631-804B-AC73-CBD17B7C0DF9}"/>
              </a:ext>
            </a:extLst>
          </p:cNvPr>
          <p:cNvSpPr>
            <a:spLocks noGrp="1"/>
          </p:cNvSpPr>
          <p:nvPr>
            <p:ph idx="1"/>
          </p:nvPr>
        </p:nvSpPr>
        <p:spPr>
          <a:xfrm>
            <a:off x="640080" y="2872899"/>
            <a:ext cx="4243589" cy="3320668"/>
          </a:xfrm>
        </p:spPr>
        <p:txBody>
          <a:bodyPr>
            <a:normAutofit/>
          </a:bodyPr>
          <a:lstStyle/>
          <a:p>
            <a:r>
              <a:rPr lang="en-US" sz="2200" dirty="0"/>
              <a:t>Do S-AIs or AGIs have a right to participate in political processes &amp; democratic self-governance?</a:t>
            </a:r>
          </a:p>
          <a:p>
            <a:r>
              <a:rPr lang="en-US" sz="2200" dirty="0"/>
              <a:t>Do AGIs threaten democratic institutions or processes? If so, how might their interests we weighted against human rights?</a:t>
            </a:r>
          </a:p>
          <a:p>
            <a:r>
              <a:rPr lang="en-US" sz="2200" i="1" dirty="0"/>
              <a:t>(More on this shortly)</a:t>
            </a:r>
          </a:p>
        </p:txBody>
      </p:sp>
      <p:pic>
        <p:nvPicPr>
          <p:cNvPr id="4" name="Picture 3" descr="A person in a space suit&#10;&#10;Description automatically generated with low confidence">
            <a:extLst>
              <a:ext uri="{FF2B5EF4-FFF2-40B4-BE49-F238E27FC236}">
                <a16:creationId xmlns:a16="http://schemas.microsoft.com/office/drawing/2014/main" id="{C39DCA19-4936-C115-3ED6-4B66200E3FC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2888" r="128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6140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CDBC-CEA5-074C-B957-95A0D9C4BE1B}"/>
              </a:ext>
            </a:extLst>
          </p:cNvPr>
          <p:cNvSpPr>
            <a:spLocks noGrp="1"/>
          </p:cNvSpPr>
          <p:nvPr>
            <p:ph type="title"/>
          </p:nvPr>
        </p:nvSpPr>
        <p:spPr>
          <a:xfrm>
            <a:off x="838200" y="96837"/>
            <a:ext cx="10515600" cy="1325563"/>
          </a:xfrm>
        </p:spPr>
        <p:txBody>
          <a:bodyPr vert="horz" lIns="91440" tIns="45720" rIns="91440" bIns="45720" rtlCol="0" anchor="b">
            <a:normAutofit/>
          </a:bodyPr>
          <a:lstStyle/>
          <a:p>
            <a:r>
              <a:rPr lang="en-US" sz="6600" kern="1200" dirty="0">
                <a:solidFill>
                  <a:schemeClr val="tx1"/>
                </a:solidFill>
                <a:latin typeface="+mj-lt"/>
                <a:ea typeface="+mj-ea"/>
                <a:cs typeface="+mj-cs"/>
              </a:rPr>
              <a:t>(Weak) AI and </a:t>
            </a:r>
            <a:r>
              <a:rPr lang="en-US" sz="6600" kern="1200" dirty="0">
                <a:solidFill>
                  <a:schemeClr val="accent4"/>
                </a:solidFill>
                <a:latin typeface="+mj-lt"/>
                <a:ea typeface="+mj-ea"/>
                <a:cs typeface="+mj-cs"/>
              </a:rPr>
              <a:t>Democracy 1/2</a:t>
            </a:r>
          </a:p>
        </p:txBody>
      </p:sp>
      <p:sp>
        <p:nvSpPr>
          <p:cNvPr id="3" name="Content Placeholder 2">
            <a:extLst>
              <a:ext uri="{FF2B5EF4-FFF2-40B4-BE49-F238E27FC236}">
                <a16:creationId xmlns:a16="http://schemas.microsoft.com/office/drawing/2014/main" id="{37ADF7CE-477D-7A4E-8848-7EF2B2603A1A}"/>
              </a:ext>
            </a:extLst>
          </p:cNvPr>
          <p:cNvSpPr>
            <a:spLocks noGrp="1"/>
          </p:cNvSpPr>
          <p:nvPr>
            <p:ph idx="1"/>
          </p:nvPr>
        </p:nvSpPr>
        <p:spPr>
          <a:xfrm>
            <a:off x="838200" y="1422400"/>
            <a:ext cx="10515600" cy="4754563"/>
          </a:xfrm>
        </p:spPr>
        <p:txBody>
          <a:bodyPr>
            <a:noAutofit/>
          </a:bodyPr>
          <a:lstStyle/>
          <a:p>
            <a:pPr marL="0" indent="0">
              <a:buNone/>
            </a:pPr>
            <a:endParaRPr lang="en-US" dirty="0">
              <a:solidFill>
                <a:schemeClr val="accent2"/>
              </a:solidFill>
            </a:endParaRPr>
          </a:p>
          <a:p>
            <a:pPr marL="0" indent="0">
              <a:buNone/>
            </a:pPr>
            <a:endParaRPr lang="en-US" i="1" dirty="0">
              <a:solidFill>
                <a:schemeClr val="accent2"/>
              </a:solidFill>
            </a:endParaRPr>
          </a:p>
          <a:p>
            <a:pPr marL="457200" indent="-457200">
              <a:buFont typeface="+mj-lt"/>
              <a:buAutoNum type="arabicPeriod"/>
            </a:pPr>
            <a:r>
              <a:rPr lang="en-US" dirty="0"/>
              <a:t>What is </a:t>
            </a:r>
            <a:r>
              <a:rPr lang="en-US" dirty="0">
                <a:solidFill>
                  <a:srgbClr val="FFC000"/>
                </a:solidFill>
              </a:rPr>
              <a:t>the impact of AI on democratic institutions</a:t>
            </a:r>
            <a:r>
              <a:rPr lang="en-US" dirty="0"/>
              <a:t>?</a:t>
            </a:r>
          </a:p>
          <a:p>
            <a:pPr marL="457200" indent="-457200">
              <a:buFont typeface="+mj-lt"/>
              <a:buAutoNum type="arabicPeriod"/>
            </a:pPr>
            <a:r>
              <a:rPr lang="en-US" dirty="0">
                <a:solidFill>
                  <a:srgbClr val="FFC000"/>
                </a:solidFill>
              </a:rPr>
              <a:t>Should AI </a:t>
            </a:r>
            <a:r>
              <a:rPr lang="en-US" dirty="0"/>
              <a:t>itself </a:t>
            </a:r>
            <a:r>
              <a:rPr lang="en-US" dirty="0">
                <a:solidFill>
                  <a:srgbClr val="FFC000"/>
                </a:solidFill>
              </a:rPr>
              <a:t>be </a:t>
            </a:r>
            <a:r>
              <a:rPr lang="en-US" i="1" dirty="0">
                <a:solidFill>
                  <a:srgbClr val="FFC000"/>
                </a:solidFill>
              </a:rPr>
              <a:t>democratized</a:t>
            </a:r>
            <a:r>
              <a:rPr lang="en-US" dirty="0"/>
              <a:t>? </a:t>
            </a:r>
          </a:p>
          <a:p>
            <a:pPr lvl="1"/>
            <a:r>
              <a:rPr lang="en-US" sz="2800" dirty="0"/>
              <a:t>Do “explicability” and accountability require democratization? </a:t>
            </a:r>
          </a:p>
          <a:p>
            <a:pPr lvl="1"/>
            <a:r>
              <a:rPr lang="en-US" sz="2800" i="1" dirty="0"/>
              <a:t>Normative/ethical question: Is democratization of AI desirable?</a:t>
            </a:r>
          </a:p>
          <a:p>
            <a:pPr lvl="1"/>
            <a:r>
              <a:rPr lang="en-US" sz="2800" i="1" dirty="0"/>
              <a:t>Practical Question: What would this look like in practice?</a:t>
            </a:r>
          </a:p>
          <a:p>
            <a:pPr lvl="1"/>
            <a:endParaRPr lang="en-US" sz="2800" dirty="0"/>
          </a:p>
          <a:p>
            <a:pPr lvl="1"/>
            <a:endParaRPr lang="en-US" sz="2800" dirty="0"/>
          </a:p>
          <a:p>
            <a:pPr marL="457200" lvl="1" indent="0">
              <a:buNone/>
            </a:pPr>
            <a:endParaRPr lang="en-US" sz="2800" dirty="0"/>
          </a:p>
          <a:p>
            <a:pPr lvl="1"/>
            <a:endParaRPr lang="en-US" sz="2800" dirty="0"/>
          </a:p>
          <a:p>
            <a:pPr lvl="1"/>
            <a:endParaRPr lang="en-US" sz="2800" dirty="0"/>
          </a:p>
        </p:txBody>
      </p:sp>
    </p:spTree>
    <p:extLst>
      <p:ext uri="{BB962C8B-B14F-4D97-AF65-F5344CB8AC3E}">
        <p14:creationId xmlns:p14="http://schemas.microsoft.com/office/powerpoint/2010/main" val="2050593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CDBC-CEA5-074C-B957-95A0D9C4BE1B}"/>
              </a:ext>
            </a:extLst>
          </p:cNvPr>
          <p:cNvSpPr>
            <a:spLocks noGrp="1"/>
          </p:cNvSpPr>
          <p:nvPr>
            <p:ph type="title"/>
          </p:nvPr>
        </p:nvSpPr>
        <p:spPr>
          <a:xfrm>
            <a:off x="838200" y="96837"/>
            <a:ext cx="10515600" cy="1325563"/>
          </a:xfrm>
        </p:spPr>
        <p:txBody>
          <a:bodyPr vert="horz" lIns="91440" tIns="45720" rIns="91440" bIns="45720" rtlCol="0" anchor="b">
            <a:normAutofit/>
          </a:bodyPr>
          <a:lstStyle/>
          <a:p>
            <a:r>
              <a:rPr lang="en-US" sz="6600" kern="1200" dirty="0">
                <a:solidFill>
                  <a:schemeClr val="tx1"/>
                </a:solidFill>
                <a:latin typeface="+mj-lt"/>
                <a:ea typeface="+mj-ea"/>
                <a:cs typeface="+mj-cs"/>
              </a:rPr>
              <a:t>(Weak) AI and </a:t>
            </a:r>
            <a:r>
              <a:rPr lang="en-US" sz="6600" kern="1200" dirty="0">
                <a:solidFill>
                  <a:schemeClr val="accent4"/>
                </a:solidFill>
                <a:latin typeface="+mj-lt"/>
                <a:ea typeface="+mj-ea"/>
                <a:cs typeface="+mj-cs"/>
              </a:rPr>
              <a:t>Democracy 2/2</a:t>
            </a:r>
          </a:p>
        </p:txBody>
      </p:sp>
      <p:sp>
        <p:nvSpPr>
          <p:cNvPr id="3" name="Content Placeholder 2">
            <a:extLst>
              <a:ext uri="{FF2B5EF4-FFF2-40B4-BE49-F238E27FC236}">
                <a16:creationId xmlns:a16="http://schemas.microsoft.com/office/drawing/2014/main" id="{37ADF7CE-477D-7A4E-8848-7EF2B2603A1A}"/>
              </a:ext>
            </a:extLst>
          </p:cNvPr>
          <p:cNvSpPr>
            <a:spLocks noGrp="1"/>
          </p:cNvSpPr>
          <p:nvPr>
            <p:ph idx="1"/>
          </p:nvPr>
        </p:nvSpPr>
        <p:spPr>
          <a:xfrm>
            <a:off x="838200" y="1422400"/>
            <a:ext cx="10515600" cy="4754563"/>
          </a:xfrm>
        </p:spPr>
        <p:txBody>
          <a:bodyPr>
            <a:noAutofit/>
          </a:bodyPr>
          <a:lstStyle/>
          <a:p>
            <a:r>
              <a:rPr lang="en-US" sz="2000" dirty="0">
                <a:solidFill>
                  <a:srgbClr val="FFC000"/>
                </a:solidFill>
              </a:rPr>
              <a:t>What is the value of democratic institutions? </a:t>
            </a:r>
          </a:p>
          <a:p>
            <a:pPr lvl="1"/>
            <a:r>
              <a:rPr lang="en-US" sz="2000" dirty="0">
                <a:solidFill>
                  <a:schemeClr val="accent2"/>
                </a:solidFill>
              </a:rPr>
              <a:t>Autonomy</a:t>
            </a:r>
            <a:r>
              <a:rPr lang="en-US" sz="2000" dirty="0"/>
              <a:t>: democratic processes aim at self-governance &amp; freedom for citizens</a:t>
            </a:r>
          </a:p>
          <a:p>
            <a:pPr lvl="1"/>
            <a:r>
              <a:rPr lang="en-US" sz="2000" dirty="0">
                <a:solidFill>
                  <a:schemeClr val="accent2"/>
                </a:solidFill>
              </a:rPr>
              <a:t>Justice</a:t>
            </a:r>
            <a:r>
              <a:rPr lang="en-US" sz="2000" dirty="0"/>
              <a:t>: democratic processes aim at fair distribution of social benefits and burdens (fairness may be an outcome of or secured by democratic deliberation)</a:t>
            </a:r>
          </a:p>
          <a:p>
            <a:pPr lvl="1"/>
            <a:r>
              <a:rPr lang="en-US" sz="2000" dirty="0">
                <a:solidFill>
                  <a:schemeClr val="accent2"/>
                </a:solidFill>
              </a:rPr>
              <a:t>Stability</a:t>
            </a:r>
            <a:r>
              <a:rPr lang="en-US" sz="2000" dirty="0"/>
              <a:t>: if participatory democracies are fairer, and if fairness promotes stability, then democratic societies should be more stable than alternative arrangements (all else being equal). </a:t>
            </a:r>
          </a:p>
          <a:p>
            <a:r>
              <a:rPr lang="en-US" sz="2000" dirty="0">
                <a:solidFill>
                  <a:srgbClr val="FFC000"/>
                </a:solidFill>
              </a:rPr>
              <a:t>How can AIs impact democratic institutions?</a:t>
            </a:r>
          </a:p>
          <a:p>
            <a:pPr lvl="1"/>
            <a:r>
              <a:rPr lang="en-US" sz="1800" dirty="0"/>
              <a:t>Democracy depends on free and informed citizens. AI in journalism, social media engagement algorithms, algorithms behind search-engine recommendation, etc., shape the information space and have the power to create division or cohesion, to promote or suppress pro-democracy activism (e.g., YouTube radicalization, Facebook and violent extremism), and more</a:t>
            </a:r>
          </a:p>
          <a:p>
            <a:pPr lvl="1"/>
            <a:r>
              <a:rPr lang="en-US" sz="1800" dirty="0"/>
              <a:t>AI integrated into democratic decision-making processes may call into question the legitimacy of democratic institutions (Beckman et al, 2022)</a:t>
            </a:r>
          </a:p>
          <a:p>
            <a:pPr lvl="1"/>
            <a:r>
              <a:rPr lang="en-US" sz="1800" dirty="0"/>
              <a:t>AI arms race with authoritarian nations with different views of (e.g.) human dignity (and thus privacy, freedom of speech and assembly, etc.) </a:t>
            </a:r>
          </a:p>
          <a:p>
            <a:pPr lvl="1"/>
            <a:r>
              <a:rPr lang="en-US" sz="1800" dirty="0"/>
              <a:t>The threat of autonomous AIs (The “Superintelligence” scenario)</a:t>
            </a:r>
          </a:p>
          <a:p>
            <a:pPr lvl="1"/>
            <a:endParaRPr lang="en-US" sz="2000" dirty="0"/>
          </a:p>
          <a:p>
            <a:pPr marL="457200" lvl="1" indent="0">
              <a:buNone/>
            </a:pPr>
            <a:endParaRPr lang="en-US" sz="2000" dirty="0"/>
          </a:p>
          <a:p>
            <a:pPr lvl="1"/>
            <a:endParaRPr lang="en-US" sz="2000" dirty="0"/>
          </a:p>
          <a:p>
            <a:pPr lvl="1"/>
            <a:endParaRPr lang="en-US" sz="2000" dirty="0"/>
          </a:p>
        </p:txBody>
      </p:sp>
      <p:sp>
        <p:nvSpPr>
          <p:cNvPr id="6" name="TextBox 5">
            <a:extLst>
              <a:ext uri="{FF2B5EF4-FFF2-40B4-BE49-F238E27FC236}">
                <a16:creationId xmlns:a16="http://schemas.microsoft.com/office/drawing/2014/main" id="{47CF45AE-5F7A-CCB5-4549-11ABAB0684D5}"/>
              </a:ext>
            </a:extLst>
          </p:cNvPr>
          <p:cNvSpPr txBox="1"/>
          <p:nvPr/>
        </p:nvSpPr>
        <p:spPr>
          <a:xfrm>
            <a:off x="5835161" y="6530331"/>
            <a:ext cx="6251331" cy="230832"/>
          </a:xfrm>
          <a:prstGeom prst="rect">
            <a:avLst/>
          </a:prstGeom>
          <a:noFill/>
        </p:spPr>
        <p:txBody>
          <a:bodyPr wrap="square">
            <a:spAutoFit/>
          </a:bodyPr>
          <a:lstStyle/>
          <a:p>
            <a:r>
              <a:rPr lang="en-US" sz="900" dirty="0">
                <a:effectLst/>
                <a:latin typeface="MyriadPro"/>
              </a:rPr>
              <a:t>Beckman et al. 2022. “Artificial intelligence and democratic legitimacy. The problem of publicity in public authority” </a:t>
            </a:r>
            <a:r>
              <a:rPr lang="en-US" sz="900" i="1" dirty="0">
                <a:effectLst/>
                <a:latin typeface="MyriadPro"/>
              </a:rPr>
              <a:t>AI ad Society</a:t>
            </a:r>
            <a:r>
              <a:rPr lang="en-US" sz="900" dirty="0">
                <a:effectLst/>
                <a:latin typeface="MyriadPro"/>
              </a:rPr>
              <a:t> </a:t>
            </a:r>
            <a:endParaRPr lang="en-US" sz="900" dirty="0"/>
          </a:p>
        </p:txBody>
      </p:sp>
    </p:spTree>
    <p:extLst>
      <p:ext uri="{BB962C8B-B14F-4D97-AF65-F5344CB8AC3E}">
        <p14:creationId xmlns:p14="http://schemas.microsoft.com/office/powerpoint/2010/main" val="3821825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Robot utilisant un ordinateur portable assis sur une chaise bleue">
            <a:extLst>
              <a:ext uri="{FF2B5EF4-FFF2-40B4-BE49-F238E27FC236}">
                <a16:creationId xmlns:a16="http://schemas.microsoft.com/office/drawing/2014/main" id="{39025905-288B-BCD0-7D0D-7D3E05EDB773}"/>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4" name="Title 3">
            <a:extLst>
              <a:ext uri="{FF2B5EF4-FFF2-40B4-BE49-F238E27FC236}">
                <a16:creationId xmlns:a16="http://schemas.microsoft.com/office/drawing/2014/main" id="{14221CAF-2869-6492-B8A4-77D03CDA746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a:solidFill>
                  <a:srgbClr val="FFFFFF"/>
                </a:solidFill>
              </a:rPr>
              <a:t>4. Democratizing AI: </a:t>
            </a:r>
            <a:r>
              <a:rPr lang="en-US" sz="6600">
                <a:solidFill>
                  <a:srgbClr val="FFFFFF"/>
                </a:solidFill>
              </a:rPr>
              <a:t>mini-lecture</a:t>
            </a:r>
          </a:p>
        </p:txBody>
      </p:sp>
      <p:sp>
        <p:nvSpPr>
          <p:cNvPr id="5" name="Text Placeholder 4">
            <a:extLst>
              <a:ext uri="{FF2B5EF4-FFF2-40B4-BE49-F238E27FC236}">
                <a16:creationId xmlns:a16="http://schemas.microsoft.com/office/drawing/2014/main" id="{A32766E2-11CB-6BB1-2B98-0DC6A409E232}"/>
              </a:ext>
            </a:extLst>
          </p:cNvPr>
          <p:cNvSpPr>
            <a:spLocks noGrp="1"/>
          </p:cNvSpPr>
          <p:nvPr>
            <p:ph type="body" idx="1"/>
          </p:nvPr>
        </p:nvSpPr>
        <p:spPr>
          <a:xfrm>
            <a:off x="1527048" y="4599432"/>
            <a:ext cx="9144000" cy="1536192"/>
          </a:xfrm>
        </p:spPr>
        <p:txBody>
          <a:bodyPr vert="horz" lIns="91440" tIns="45720" rIns="91440" bIns="45720" rtlCol="0">
            <a:normAutofit/>
          </a:bodyPr>
          <a:lstStyle/>
          <a:p>
            <a:pPr algn="ctr"/>
            <a:endParaRPr lang="en-US">
              <a:solidFill>
                <a:srgbClr val="FFFFFF"/>
              </a:solidFill>
            </a:endParaRPr>
          </a:p>
        </p:txBody>
      </p:sp>
      <p:sp>
        <p:nvSpPr>
          <p:cNvPr id="20"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638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30CE8-8796-D90B-1D35-A0D94B0F2B97}"/>
              </a:ext>
            </a:extLst>
          </p:cNvPr>
          <p:cNvSpPr>
            <a:spLocks noGrp="1"/>
          </p:cNvSpPr>
          <p:nvPr>
            <p:ph type="title"/>
          </p:nvPr>
        </p:nvSpPr>
        <p:spPr>
          <a:xfrm>
            <a:off x="635000" y="640823"/>
            <a:ext cx="3418659" cy="5583148"/>
          </a:xfrm>
        </p:spPr>
        <p:txBody>
          <a:bodyPr anchor="ctr">
            <a:normAutofit/>
          </a:bodyPr>
          <a:lstStyle/>
          <a:p>
            <a:r>
              <a:rPr lang="en-US" sz="5000"/>
              <a:t>What might it mean to democratize AI?</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4EB1C3A4-4D78-5250-D398-AE7E92A66E30}"/>
              </a:ext>
            </a:extLst>
          </p:cNvPr>
          <p:cNvGraphicFramePr>
            <a:graphicFrameLocks noGrp="1"/>
          </p:cNvGraphicFramePr>
          <p:nvPr>
            <p:ph idx="1"/>
            <p:extLst>
              <p:ext uri="{D42A27DB-BD31-4B8C-83A1-F6EECF244321}">
                <p14:modId xmlns:p14="http://schemas.microsoft.com/office/powerpoint/2010/main" val="19018166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1578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FF63CA4-D6A8-5746-957E-E516F832FFBD}"/>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
            <a:ext cx="12191980" cy="6858000"/>
          </a:xfrm>
          <a:prstGeom prst="rect">
            <a:avLst/>
          </a:prstGeom>
        </p:spPr>
      </p:pic>
      <p:sp>
        <p:nvSpPr>
          <p:cNvPr id="4" name="Title 3">
            <a:extLst>
              <a:ext uri="{FF2B5EF4-FFF2-40B4-BE49-F238E27FC236}">
                <a16:creationId xmlns:a16="http://schemas.microsoft.com/office/drawing/2014/main" id="{6B2A3D68-802A-D44A-8127-FE171D0D8063}"/>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1. Introductions: What is AI ethics to you?</a:t>
            </a:r>
          </a:p>
        </p:txBody>
      </p:sp>
      <p:sp>
        <p:nvSpPr>
          <p:cNvPr id="23" name="Rectangle 2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6DE6ECD2-3031-2E4F-B9B9-70B49F4D8D5B}"/>
              </a:ext>
            </a:extLst>
          </p:cNvPr>
          <p:cNvSpPr>
            <a:spLocks noGrp="1"/>
          </p:cNvSpPr>
          <p:nvPr>
            <p:ph idx="1"/>
          </p:nvPr>
        </p:nvSpPr>
        <p:spPr>
          <a:xfrm>
            <a:off x="841248" y="3337269"/>
            <a:ext cx="10509504" cy="2905686"/>
          </a:xfrm>
        </p:spPr>
        <p:txBody>
          <a:bodyPr>
            <a:normAutofit/>
          </a:bodyPr>
          <a:lstStyle/>
          <a:p>
            <a:pPr marL="0" indent="0">
              <a:buNone/>
            </a:pPr>
            <a:endParaRPr lang="en-US" sz="3200" i="1" dirty="0">
              <a:solidFill>
                <a:srgbClr val="FFFFFF"/>
              </a:solidFill>
            </a:endParaRPr>
          </a:p>
          <a:p>
            <a:pPr marL="0" indent="0">
              <a:buNone/>
            </a:pPr>
            <a:r>
              <a:rPr lang="en-US" sz="3200" i="1" dirty="0">
                <a:solidFill>
                  <a:srgbClr val="FFFFFF"/>
                </a:solidFill>
              </a:rPr>
              <a:t>In your view, what is the single most pressing </a:t>
            </a:r>
            <a:r>
              <a:rPr lang="en-US" sz="3200" i="1" dirty="0">
                <a:solidFill>
                  <a:schemeClr val="accent2"/>
                </a:solidFill>
              </a:rPr>
              <a:t>moral issue </a:t>
            </a:r>
            <a:r>
              <a:rPr lang="en-US" sz="3200" i="1" dirty="0">
                <a:solidFill>
                  <a:srgbClr val="FFFFFF"/>
                </a:solidFill>
              </a:rPr>
              <a:t>facing AI today? (10 minute roundtable discussion)</a:t>
            </a:r>
          </a:p>
          <a:p>
            <a:endParaRPr lang="en-US" sz="2200" dirty="0">
              <a:solidFill>
                <a:srgbClr val="FFFFFF"/>
              </a:solidFill>
            </a:endParaRPr>
          </a:p>
          <a:p>
            <a:endParaRPr lang="en-US" sz="2200" dirty="0">
              <a:solidFill>
                <a:srgbClr val="FFFFFF"/>
              </a:solidFill>
            </a:endParaRPr>
          </a:p>
        </p:txBody>
      </p:sp>
      <p:sp>
        <p:nvSpPr>
          <p:cNvPr id="8" name="TextBox 7">
            <a:extLst>
              <a:ext uri="{FF2B5EF4-FFF2-40B4-BE49-F238E27FC236}">
                <a16:creationId xmlns:a16="http://schemas.microsoft.com/office/drawing/2014/main" id="{2AFC457C-639A-F640-B219-A6D47980AF63}"/>
              </a:ext>
            </a:extLst>
          </p:cNvPr>
          <p:cNvSpPr txBox="1"/>
          <p:nvPr/>
        </p:nvSpPr>
        <p:spPr>
          <a:xfrm>
            <a:off x="9872134" y="6657946"/>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nne1.pressbooks.co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3888894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30CE8-8796-D90B-1D35-A0D94B0F2B97}"/>
              </a:ext>
            </a:extLst>
          </p:cNvPr>
          <p:cNvSpPr>
            <a:spLocks noGrp="1"/>
          </p:cNvSpPr>
          <p:nvPr>
            <p:ph type="title"/>
          </p:nvPr>
        </p:nvSpPr>
        <p:spPr>
          <a:xfrm>
            <a:off x="841248" y="548640"/>
            <a:ext cx="3600860" cy="5431536"/>
          </a:xfrm>
        </p:spPr>
        <p:txBody>
          <a:bodyPr>
            <a:normAutofit/>
          </a:bodyPr>
          <a:lstStyle/>
          <a:p>
            <a:r>
              <a:rPr lang="en-US" sz="4600" dirty="0"/>
              <a:t>Reasons to “democratize” AI</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9CCA16-A831-A6F2-DDC6-95DCE6CDA2C2}"/>
              </a:ext>
            </a:extLst>
          </p:cNvPr>
          <p:cNvSpPr>
            <a:spLocks noGrp="1"/>
          </p:cNvSpPr>
          <p:nvPr>
            <p:ph idx="1"/>
          </p:nvPr>
        </p:nvSpPr>
        <p:spPr>
          <a:xfrm>
            <a:off x="5126418" y="552091"/>
            <a:ext cx="6224335" cy="5431536"/>
          </a:xfrm>
        </p:spPr>
        <p:txBody>
          <a:bodyPr anchor="ctr">
            <a:normAutofit/>
          </a:bodyPr>
          <a:lstStyle/>
          <a:p>
            <a:endParaRPr lang="en-US" sz="2200" dirty="0"/>
          </a:p>
          <a:p>
            <a:pPr marL="0" indent="0">
              <a:buNone/>
            </a:pPr>
            <a:r>
              <a:rPr lang="en-US" sz="2200" dirty="0">
                <a:latin typeface="Calibri" panose="020F0502020204030204" pitchFamily="34" charset="0"/>
                <a:cs typeface="Calibri" panose="020F0502020204030204" pitchFamily="34" charset="0"/>
              </a:rPr>
              <a:t>“…</a:t>
            </a:r>
            <a:r>
              <a:rPr lang="en-US" sz="2200" i="1" dirty="0">
                <a:effectLst/>
                <a:latin typeface="Calibri" panose="020F0502020204030204" pitchFamily="34" charset="0"/>
                <a:cs typeface="Calibri" panose="020F0502020204030204" pitchFamily="34" charset="0"/>
              </a:rPr>
              <a:t>the </a:t>
            </a:r>
            <a:r>
              <a:rPr lang="en-US" sz="2200" b="1" i="1" dirty="0">
                <a:effectLst/>
                <a:latin typeface="Calibri" panose="020F0502020204030204" pitchFamily="34" charset="0"/>
                <a:cs typeface="Calibri" panose="020F0502020204030204" pitchFamily="34" charset="0"/>
              </a:rPr>
              <a:t>fundamental democratic</a:t>
            </a:r>
            <a:r>
              <a:rPr lang="en-US" sz="2200" b="1" dirty="0">
                <a:latin typeface="Calibri" panose="020F0502020204030204" pitchFamily="34" charset="0"/>
                <a:cs typeface="Calibri" panose="020F0502020204030204" pitchFamily="34" charset="0"/>
              </a:rPr>
              <a:t> </a:t>
            </a:r>
            <a:r>
              <a:rPr lang="en-US" sz="2200" b="1" i="1" dirty="0">
                <a:effectLst/>
                <a:latin typeface="Calibri" panose="020F0502020204030204" pitchFamily="34" charset="0"/>
                <a:cs typeface="Calibri" panose="020F0502020204030204" pitchFamily="34" charset="0"/>
              </a:rPr>
              <a:t>norm </a:t>
            </a:r>
            <a:r>
              <a:rPr lang="en-US" sz="2200" i="1" dirty="0">
                <a:effectLst/>
                <a:latin typeface="Calibri" panose="020F0502020204030204" pitchFamily="34" charset="0"/>
                <a:cs typeface="Calibri" panose="020F0502020204030204" pitchFamily="34" charset="0"/>
              </a:rPr>
              <a:t>where all decisions (say of parliament or public officials) are documented and open to inspection by citizens at a</a:t>
            </a:r>
            <a:r>
              <a:rPr lang="en-US" sz="2200" dirty="0">
                <a:latin typeface="Calibri" panose="020F0502020204030204" pitchFamily="34" charset="0"/>
                <a:cs typeface="Calibri" panose="020F0502020204030204" pitchFamily="34" charset="0"/>
              </a:rPr>
              <a:t> </a:t>
            </a:r>
            <a:r>
              <a:rPr lang="en-US" sz="2200" i="1" dirty="0">
                <a:effectLst/>
                <a:latin typeface="Calibri" panose="020F0502020204030204" pitchFamily="34" charset="0"/>
                <a:cs typeface="Calibri" panose="020F0502020204030204" pitchFamily="34" charset="0"/>
              </a:rPr>
              <a:t>later time. Similarly, this would be translated to public sector</a:t>
            </a:r>
            <a:r>
              <a:rPr lang="en-US" sz="2200" dirty="0">
                <a:latin typeface="Calibri" panose="020F0502020204030204" pitchFamily="34" charset="0"/>
                <a:cs typeface="Calibri" panose="020F0502020204030204" pitchFamily="34" charset="0"/>
              </a:rPr>
              <a:t> </a:t>
            </a:r>
            <a:r>
              <a:rPr lang="en-US" sz="2200" i="1" dirty="0">
                <a:effectLst/>
                <a:latin typeface="Calibri" panose="020F0502020204030204" pitchFamily="34" charset="0"/>
                <a:cs typeface="Calibri" panose="020F0502020204030204" pitchFamily="34" charset="0"/>
              </a:rPr>
              <a:t>AI systems, and more generally, any technology or AI system</a:t>
            </a:r>
            <a:r>
              <a:rPr lang="en-US" sz="2200" dirty="0">
                <a:latin typeface="Calibri" panose="020F0502020204030204" pitchFamily="34" charset="0"/>
                <a:cs typeface="Calibri" panose="020F0502020204030204" pitchFamily="34" charset="0"/>
              </a:rPr>
              <a:t> </a:t>
            </a:r>
            <a:r>
              <a:rPr lang="en-US" sz="2200" i="1" dirty="0">
                <a:effectLst/>
                <a:latin typeface="Calibri" panose="020F0502020204030204" pitchFamily="34" charset="0"/>
                <a:cs typeface="Calibri" panose="020F0502020204030204" pitchFamily="34" charset="0"/>
              </a:rPr>
              <a:t>that claims to be in the public interest. It speaks to the</a:t>
            </a:r>
            <a:r>
              <a:rPr lang="en-US" sz="2200" dirty="0">
                <a:latin typeface="Calibri" panose="020F0502020204030204" pitchFamily="34" charset="0"/>
                <a:cs typeface="Calibri" panose="020F0502020204030204" pitchFamily="34" charset="0"/>
              </a:rPr>
              <a:t> </a:t>
            </a:r>
            <a:r>
              <a:rPr lang="en-US" sz="2200" i="1" dirty="0">
                <a:effectLst/>
                <a:latin typeface="Calibri" panose="020F0502020204030204" pitchFamily="34" charset="0"/>
                <a:cs typeface="Calibri" panose="020F0502020204030204" pitchFamily="34" charset="0"/>
              </a:rPr>
              <a:t>idea that democratic civil societies not only have the right</a:t>
            </a:r>
            <a:r>
              <a:rPr lang="en-US" sz="2200" dirty="0">
                <a:latin typeface="Calibri" panose="020F0502020204030204" pitchFamily="34" charset="0"/>
                <a:cs typeface="Calibri" panose="020F0502020204030204" pitchFamily="34" charset="0"/>
              </a:rPr>
              <a:t> </a:t>
            </a:r>
            <a:r>
              <a:rPr lang="en-US" sz="2200" i="1" dirty="0">
                <a:effectLst/>
                <a:latin typeface="Calibri" panose="020F0502020204030204" pitchFamily="34" charset="0"/>
                <a:cs typeface="Calibri" panose="020F0502020204030204" pitchFamily="34" charset="0"/>
              </a:rPr>
              <a:t>to understand the workings of technology (which requires</a:t>
            </a:r>
            <a:r>
              <a:rPr lang="en-US" sz="2200" dirty="0">
                <a:latin typeface="Calibri" panose="020F0502020204030204" pitchFamily="34" charset="0"/>
                <a:cs typeface="Calibri" panose="020F0502020204030204" pitchFamily="34" charset="0"/>
              </a:rPr>
              <a:t> </a:t>
            </a:r>
            <a:r>
              <a:rPr lang="en-US" sz="2200" i="1" dirty="0">
                <a:solidFill>
                  <a:schemeClr val="accent4"/>
                </a:solidFill>
                <a:effectLst/>
                <a:latin typeface="Calibri" panose="020F0502020204030204" pitchFamily="34" charset="0"/>
                <a:cs typeface="Calibri" panose="020F0502020204030204" pitchFamily="34" charset="0"/>
              </a:rPr>
              <a:t>transparency and </a:t>
            </a:r>
            <a:r>
              <a:rPr lang="en-US" sz="2200" i="1" dirty="0" err="1">
                <a:solidFill>
                  <a:schemeClr val="accent4"/>
                </a:solidFill>
                <a:effectLst/>
                <a:latin typeface="Calibri" panose="020F0502020204030204" pitchFamily="34" charset="0"/>
                <a:cs typeface="Calibri" panose="020F0502020204030204" pitchFamily="34" charset="0"/>
              </a:rPr>
              <a:t>explainability</a:t>
            </a:r>
            <a:r>
              <a:rPr lang="en-US" sz="2200" i="1" dirty="0">
                <a:effectLst/>
                <a:latin typeface="Calibri" panose="020F0502020204030204" pitchFamily="34" charset="0"/>
                <a:cs typeface="Calibri" panose="020F0502020204030204" pitchFamily="34" charset="0"/>
              </a:rPr>
              <a:t>) but also be able to validate its mechanisms to be democratic if they are claimed to serve</a:t>
            </a:r>
            <a:r>
              <a:rPr lang="en-US" sz="2200" dirty="0">
                <a:latin typeface="Calibri" panose="020F0502020204030204" pitchFamily="34" charset="0"/>
                <a:cs typeface="Calibri" panose="020F0502020204030204" pitchFamily="34" charset="0"/>
              </a:rPr>
              <a:t> </a:t>
            </a:r>
            <a:r>
              <a:rPr lang="en-US" sz="2200" i="1" dirty="0">
                <a:effectLst/>
                <a:latin typeface="Calibri" panose="020F0502020204030204" pitchFamily="34" charset="0"/>
                <a:cs typeface="Calibri" panose="020F0502020204030204" pitchFamily="34" charset="0"/>
              </a:rPr>
              <a:t>the public interest.”(</a:t>
            </a:r>
            <a:r>
              <a:rPr lang="en-US" sz="2200" i="1" dirty="0" err="1">
                <a:effectLst/>
                <a:latin typeface="Calibri" panose="020F0502020204030204" pitchFamily="34" charset="0"/>
                <a:cs typeface="Calibri" panose="020F0502020204030204" pitchFamily="34" charset="0"/>
              </a:rPr>
              <a:t>Züger</a:t>
            </a:r>
            <a:r>
              <a:rPr lang="en-US" sz="2200" i="1" dirty="0">
                <a:latin typeface="Calibri" panose="020F0502020204030204" pitchFamily="34" charset="0"/>
                <a:cs typeface="Calibri" panose="020F0502020204030204" pitchFamily="34" charset="0"/>
              </a:rPr>
              <a:t> &amp; </a:t>
            </a:r>
            <a:r>
              <a:rPr lang="en-US" sz="2200" i="1" dirty="0" err="1">
                <a:effectLst/>
                <a:latin typeface="Calibri" panose="020F0502020204030204" pitchFamily="34" charset="0"/>
                <a:cs typeface="Calibri" panose="020F0502020204030204" pitchFamily="34" charset="0"/>
              </a:rPr>
              <a:t>Asghari</a:t>
            </a:r>
            <a:r>
              <a:rPr lang="en-US" sz="2200" i="1" dirty="0">
                <a:effectLst/>
                <a:latin typeface="Calibri" panose="020F0502020204030204" pitchFamily="34" charset="0"/>
                <a:cs typeface="Calibri" panose="020F0502020204030204" pitchFamily="34" charset="0"/>
              </a:rPr>
              <a:t> 2022, emphasis added)</a:t>
            </a:r>
            <a:endParaRPr lang="en-US" sz="2200" dirty="0">
              <a:effectLst/>
              <a:latin typeface="Calibri" panose="020F0502020204030204" pitchFamily="34" charset="0"/>
              <a:cs typeface="Calibri" panose="020F0502020204030204" pitchFamily="34" charset="0"/>
            </a:endParaRPr>
          </a:p>
          <a:p>
            <a:endParaRPr lang="en-US" sz="2200" dirty="0"/>
          </a:p>
        </p:txBody>
      </p:sp>
      <p:sp>
        <p:nvSpPr>
          <p:cNvPr id="4" name="TextBox 3">
            <a:extLst>
              <a:ext uri="{FF2B5EF4-FFF2-40B4-BE49-F238E27FC236}">
                <a16:creationId xmlns:a16="http://schemas.microsoft.com/office/drawing/2014/main" id="{AA225121-818C-3AE2-FF64-DBA5078FB5AA}"/>
              </a:ext>
            </a:extLst>
          </p:cNvPr>
          <p:cNvSpPr txBox="1"/>
          <p:nvPr/>
        </p:nvSpPr>
        <p:spPr>
          <a:xfrm>
            <a:off x="1556426" y="2042809"/>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8C0162E4-B5FF-C1DB-F44D-6C06F7CB3665}"/>
              </a:ext>
            </a:extLst>
          </p:cNvPr>
          <p:cNvSpPr txBox="1"/>
          <p:nvPr/>
        </p:nvSpPr>
        <p:spPr>
          <a:xfrm>
            <a:off x="6089236" y="5980176"/>
            <a:ext cx="6099716" cy="246221"/>
          </a:xfrm>
          <a:prstGeom prst="rect">
            <a:avLst/>
          </a:prstGeom>
          <a:noFill/>
        </p:spPr>
        <p:txBody>
          <a:bodyPr wrap="square">
            <a:spAutoFit/>
          </a:bodyPr>
          <a:lstStyle/>
          <a:p>
            <a:r>
              <a:rPr lang="en-US" sz="1000" dirty="0"/>
              <a:t>“</a:t>
            </a:r>
            <a:r>
              <a:rPr lang="en-US" sz="1000" i="1" dirty="0">
                <a:effectLst/>
                <a:latin typeface="Helvetica" pitchFamily="2" charset="0"/>
              </a:rPr>
              <a:t>AI for the public. How public interest theory shifts the discourse on AI” (</a:t>
            </a:r>
            <a:r>
              <a:rPr lang="en-US" sz="1000" i="1" dirty="0" err="1">
                <a:effectLst/>
                <a:latin typeface="Helvetica" pitchFamily="2" charset="0"/>
              </a:rPr>
              <a:t>Züger</a:t>
            </a:r>
            <a:r>
              <a:rPr lang="en-US" sz="1000" i="1" dirty="0">
                <a:latin typeface="Helvetica" pitchFamily="2" charset="0"/>
              </a:rPr>
              <a:t> &amp; </a:t>
            </a:r>
            <a:r>
              <a:rPr lang="en-US" sz="1000" i="1" dirty="0" err="1">
                <a:effectLst/>
                <a:latin typeface="Helvetica" pitchFamily="2" charset="0"/>
              </a:rPr>
              <a:t>Asghari</a:t>
            </a:r>
            <a:r>
              <a:rPr lang="en-US" sz="1000" i="1" dirty="0">
                <a:effectLst/>
                <a:latin typeface="Helvetica" pitchFamily="2" charset="0"/>
              </a:rPr>
              <a:t> 2022)</a:t>
            </a:r>
            <a:endParaRPr lang="en-US" sz="1000" dirty="0"/>
          </a:p>
        </p:txBody>
      </p:sp>
    </p:spTree>
    <p:extLst>
      <p:ext uri="{BB962C8B-B14F-4D97-AF65-F5344CB8AC3E}">
        <p14:creationId xmlns:p14="http://schemas.microsoft.com/office/powerpoint/2010/main" val="3470365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30CE8-8796-D90B-1D35-A0D94B0F2B97}"/>
              </a:ext>
            </a:extLst>
          </p:cNvPr>
          <p:cNvSpPr>
            <a:spLocks noGrp="1"/>
          </p:cNvSpPr>
          <p:nvPr>
            <p:ph type="title"/>
          </p:nvPr>
        </p:nvSpPr>
        <p:spPr>
          <a:xfrm>
            <a:off x="841248" y="548640"/>
            <a:ext cx="3600860" cy="5431536"/>
          </a:xfrm>
        </p:spPr>
        <p:txBody>
          <a:bodyPr>
            <a:normAutofit/>
          </a:bodyPr>
          <a:lstStyle/>
          <a:p>
            <a:r>
              <a:rPr lang="en-US" sz="5400" dirty="0"/>
              <a:t>Reasons to democratize AI continued</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9CCA16-A831-A6F2-DDC6-95DCE6CDA2C2}"/>
              </a:ext>
            </a:extLst>
          </p:cNvPr>
          <p:cNvSpPr>
            <a:spLocks noGrp="1"/>
          </p:cNvSpPr>
          <p:nvPr>
            <p:ph idx="1"/>
          </p:nvPr>
        </p:nvSpPr>
        <p:spPr>
          <a:xfrm>
            <a:off x="5126418" y="552091"/>
            <a:ext cx="6224335" cy="5431536"/>
          </a:xfrm>
        </p:spPr>
        <p:txBody>
          <a:bodyPr anchor="ctr">
            <a:normAutofit lnSpcReduction="10000"/>
          </a:bodyPr>
          <a:lstStyle/>
          <a:p>
            <a:pPr marL="0" indent="0">
              <a:buNone/>
            </a:pPr>
            <a:endParaRPr lang="en-US" sz="2200" dirty="0"/>
          </a:p>
          <a:p>
            <a:pPr marL="0" indent="0">
              <a:buNone/>
            </a:pPr>
            <a:r>
              <a:rPr lang="en-US" sz="2200" b="1" dirty="0">
                <a:solidFill>
                  <a:schemeClr val="accent2"/>
                </a:solidFill>
              </a:rPr>
              <a:t>Rationale 1: </a:t>
            </a:r>
            <a:r>
              <a:rPr lang="en-US" sz="2200" dirty="0"/>
              <a:t>AI democratization as an extension of democratic principles of self-governance by the people. Insofar as AI is both a public good and a constitutive element of collective democratic practices, it should be under popular control. </a:t>
            </a:r>
          </a:p>
          <a:p>
            <a:pPr marL="457200" lvl="1" indent="0">
              <a:buNone/>
            </a:pPr>
            <a:endParaRPr lang="en-US" sz="2200" dirty="0"/>
          </a:p>
          <a:p>
            <a:pPr marL="457200" lvl="1" indent="0">
              <a:buNone/>
            </a:pPr>
            <a:r>
              <a:rPr lang="en-US" sz="2200" dirty="0"/>
              <a:t> “… </a:t>
            </a:r>
            <a:r>
              <a:rPr lang="en-US" sz="2200" i="1" dirty="0">
                <a:effectLst/>
                <a:latin typeface="Times" pitchFamily="2" charset="0"/>
              </a:rPr>
              <a:t>democratic civil societies not only have the right</a:t>
            </a:r>
            <a:r>
              <a:rPr lang="en-US" sz="2200" dirty="0">
                <a:latin typeface="Times" pitchFamily="2" charset="0"/>
              </a:rPr>
              <a:t> </a:t>
            </a:r>
            <a:r>
              <a:rPr lang="en-US" sz="2200" i="1" dirty="0">
                <a:effectLst/>
                <a:latin typeface="Times" pitchFamily="2" charset="0"/>
              </a:rPr>
              <a:t>to understand the workings of technology (which requires</a:t>
            </a:r>
            <a:r>
              <a:rPr lang="en-US" sz="2200" dirty="0">
                <a:latin typeface="Times" pitchFamily="2" charset="0"/>
              </a:rPr>
              <a:t> </a:t>
            </a:r>
            <a:r>
              <a:rPr lang="en-US" sz="2200" i="1" dirty="0">
                <a:effectLst/>
                <a:latin typeface="Times" pitchFamily="2" charset="0"/>
              </a:rPr>
              <a:t>transparency and </a:t>
            </a:r>
            <a:r>
              <a:rPr lang="en-US" sz="2200" i="1" dirty="0" err="1">
                <a:effectLst/>
                <a:latin typeface="Times" pitchFamily="2" charset="0"/>
              </a:rPr>
              <a:t>explainability</a:t>
            </a:r>
            <a:r>
              <a:rPr lang="en-US" sz="2200" i="1" dirty="0">
                <a:effectLst/>
                <a:latin typeface="Times" pitchFamily="2" charset="0"/>
              </a:rPr>
              <a:t>) but also be able to validate its mechanisms to be democratic </a:t>
            </a:r>
            <a:r>
              <a:rPr lang="en-US" sz="2200" i="1" u="sng" dirty="0">
                <a:effectLst/>
                <a:latin typeface="Times" pitchFamily="2" charset="0"/>
              </a:rPr>
              <a:t>if they are claimed to serve</a:t>
            </a:r>
            <a:r>
              <a:rPr lang="en-US" sz="2200" u="sng" dirty="0">
                <a:latin typeface="Times" pitchFamily="2" charset="0"/>
              </a:rPr>
              <a:t> </a:t>
            </a:r>
            <a:r>
              <a:rPr lang="en-US" sz="2200" i="1" u="sng" dirty="0">
                <a:effectLst/>
                <a:latin typeface="Times" pitchFamily="2" charset="0"/>
              </a:rPr>
              <a:t>the public interest</a:t>
            </a:r>
            <a:r>
              <a:rPr lang="en-US" sz="1900" i="1" dirty="0">
                <a:effectLst/>
                <a:latin typeface="Times" pitchFamily="2" charset="0"/>
              </a:rPr>
              <a:t>.”</a:t>
            </a:r>
            <a:r>
              <a:rPr lang="en-US" sz="1900" i="1" dirty="0">
                <a:effectLst/>
                <a:latin typeface="Helvetica" pitchFamily="2" charset="0"/>
              </a:rPr>
              <a:t>(</a:t>
            </a:r>
            <a:r>
              <a:rPr lang="en-US" sz="1900" i="1" dirty="0" err="1">
                <a:effectLst/>
                <a:latin typeface="Helvetica" pitchFamily="2" charset="0"/>
              </a:rPr>
              <a:t>Züger</a:t>
            </a:r>
            <a:r>
              <a:rPr lang="en-US" sz="1900" i="1" dirty="0">
                <a:latin typeface="Helvetica" pitchFamily="2" charset="0"/>
              </a:rPr>
              <a:t> &amp; </a:t>
            </a:r>
            <a:r>
              <a:rPr lang="en-US" sz="1900" i="1" dirty="0" err="1">
                <a:effectLst/>
                <a:latin typeface="Helvetica" pitchFamily="2" charset="0"/>
              </a:rPr>
              <a:t>Asghari</a:t>
            </a:r>
            <a:r>
              <a:rPr lang="en-US" sz="1900" i="1" dirty="0">
                <a:effectLst/>
                <a:latin typeface="Helvetica" pitchFamily="2" charset="0"/>
              </a:rPr>
              <a:t> 2022; emphasis added)</a:t>
            </a:r>
            <a:endParaRPr lang="en-US" sz="1900" dirty="0">
              <a:effectLst/>
              <a:latin typeface="Times" pitchFamily="2" charset="0"/>
            </a:endParaRPr>
          </a:p>
          <a:p>
            <a:pPr marL="0" indent="0">
              <a:buNone/>
            </a:pPr>
            <a:endParaRPr lang="en-US" sz="2200" dirty="0"/>
          </a:p>
          <a:p>
            <a:pPr marL="0" indent="0">
              <a:buNone/>
            </a:pPr>
            <a:r>
              <a:rPr lang="en-US" sz="2200" b="1" dirty="0">
                <a:solidFill>
                  <a:schemeClr val="accent2"/>
                </a:solidFill>
              </a:rPr>
              <a:t>Rationale 2</a:t>
            </a:r>
            <a:r>
              <a:rPr lang="en-US" sz="2200" dirty="0">
                <a:solidFill>
                  <a:schemeClr val="accent2"/>
                </a:solidFill>
              </a:rPr>
              <a:t>: </a:t>
            </a:r>
            <a:r>
              <a:rPr lang="en-US" sz="2200" dirty="0"/>
              <a:t>Democratizing AI is a strategy for addressing existing injustices (e.g., in policing, education, etc.) and ensuring other moral goods, such as equality, fairness, and freedom.</a:t>
            </a:r>
          </a:p>
          <a:p>
            <a:pPr marL="0" indent="0">
              <a:buNone/>
            </a:pPr>
            <a:endParaRPr lang="en-US" sz="2200" dirty="0"/>
          </a:p>
          <a:p>
            <a:pPr marL="0" indent="0">
              <a:buNone/>
            </a:pPr>
            <a:endParaRPr lang="en-US" sz="2200" dirty="0"/>
          </a:p>
        </p:txBody>
      </p:sp>
      <p:sp>
        <p:nvSpPr>
          <p:cNvPr id="4" name="TextBox 3">
            <a:extLst>
              <a:ext uri="{FF2B5EF4-FFF2-40B4-BE49-F238E27FC236}">
                <a16:creationId xmlns:a16="http://schemas.microsoft.com/office/drawing/2014/main" id="{AA225121-818C-3AE2-FF64-DBA5078FB5AA}"/>
              </a:ext>
            </a:extLst>
          </p:cNvPr>
          <p:cNvSpPr txBox="1"/>
          <p:nvPr/>
        </p:nvSpPr>
        <p:spPr>
          <a:xfrm>
            <a:off x="1556426" y="2042809"/>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97C31D2F-EC7E-C6C7-0EFD-69F5B1B01982}"/>
              </a:ext>
            </a:extLst>
          </p:cNvPr>
          <p:cNvSpPr txBox="1"/>
          <p:nvPr/>
        </p:nvSpPr>
        <p:spPr>
          <a:xfrm>
            <a:off x="5584048" y="5980176"/>
            <a:ext cx="6099716" cy="646331"/>
          </a:xfrm>
          <a:prstGeom prst="rect">
            <a:avLst/>
          </a:prstGeom>
          <a:noFill/>
        </p:spPr>
        <p:txBody>
          <a:bodyPr wrap="square">
            <a:spAutoFit/>
          </a:bodyPr>
          <a:lstStyle/>
          <a:p>
            <a:r>
              <a:rPr lang="en-US" dirty="0"/>
              <a:t>“</a:t>
            </a:r>
            <a:r>
              <a:rPr lang="en-US" i="1" dirty="0">
                <a:effectLst/>
                <a:latin typeface="Helvetica" pitchFamily="2" charset="0"/>
              </a:rPr>
              <a:t>AI for the public. How public interest theory shifts the discourse on AI” </a:t>
            </a:r>
            <a:r>
              <a:rPr lang="en-US" sz="1200" i="1" dirty="0">
                <a:effectLst/>
                <a:latin typeface="Helvetica" pitchFamily="2" charset="0"/>
              </a:rPr>
              <a:t>(</a:t>
            </a:r>
            <a:r>
              <a:rPr lang="en-US" sz="1200" i="1" dirty="0" err="1">
                <a:effectLst/>
                <a:latin typeface="Helvetica" pitchFamily="2" charset="0"/>
              </a:rPr>
              <a:t>Züger</a:t>
            </a:r>
            <a:r>
              <a:rPr lang="en-US" sz="1200" i="1" dirty="0">
                <a:latin typeface="Helvetica" pitchFamily="2" charset="0"/>
              </a:rPr>
              <a:t> &amp; </a:t>
            </a:r>
            <a:r>
              <a:rPr lang="en-US" sz="1200" i="1" dirty="0" err="1">
                <a:effectLst/>
                <a:latin typeface="Helvetica" pitchFamily="2" charset="0"/>
              </a:rPr>
              <a:t>Asghari</a:t>
            </a:r>
            <a:r>
              <a:rPr lang="en-US" sz="1200" i="1" dirty="0">
                <a:effectLst/>
                <a:latin typeface="Helvetica" pitchFamily="2" charset="0"/>
              </a:rPr>
              <a:t> 2022)</a:t>
            </a:r>
            <a:endParaRPr lang="en-US" dirty="0"/>
          </a:p>
        </p:txBody>
      </p:sp>
    </p:spTree>
    <p:extLst>
      <p:ext uri="{BB962C8B-B14F-4D97-AF65-F5344CB8AC3E}">
        <p14:creationId xmlns:p14="http://schemas.microsoft.com/office/powerpoint/2010/main" val="1774103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22A125-4171-0414-EFC1-DC6DAA87DA95}"/>
              </a:ext>
            </a:extLst>
          </p:cNvPr>
          <p:cNvSpPr>
            <a:spLocks noGrp="1"/>
          </p:cNvSpPr>
          <p:nvPr>
            <p:ph type="title"/>
          </p:nvPr>
        </p:nvSpPr>
        <p:spPr>
          <a:xfrm>
            <a:off x="838200" y="365125"/>
            <a:ext cx="5257800" cy="1792859"/>
          </a:xfrm>
        </p:spPr>
        <p:txBody>
          <a:bodyPr>
            <a:normAutofit fontScale="90000"/>
          </a:bodyPr>
          <a:lstStyle/>
          <a:p>
            <a:r>
              <a:rPr lang="en-US" dirty="0">
                <a:solidFill>
                  <a:schemeClr val="accent4"/>
                </a:solidFill>
              </a:rPr>
              <a:t>Limitations of the standard approaches to </a:t>
            </a:r>
            <a:r>
              <a:rPr lang="en-US" dirty="0"/>
              <a:t>AI democratization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03363A02-AFCD-5876-F860-585D717090DA}"/>
              </a:ext>
            </a:extLst>
          </p:cNvPr>
          <p:cNvPicPr>
            <a:picLocks noGrp="1" noChangeAspect="1"/>
          </p:cNvPicPr>
          <p:nvPr>
            <p:ph sz="half" idx="1"/>
          </p:nvPr>
        </p:nvPicPr>
        <p:blipFill>
          <a:blip r:embed="rId3"/>
          <a:stretch>
            <a:fillRect/>
          </a:stretch>
        </p:blipFill>
        <p:spPr>
          <a:xfrm>
            <a:off x="6828429" y="0"/>
            <a:ext cx="5363571" cy="2187894"/>
          </a:xfrm>
        </p:spPr>
      </p:pic>
      <p:sp>
        <p:nvSpPr>
          <p:cNvPr id="11" name="Content Placeholder 10">
            <a:extLst>
              <a:ext uri="{FF2B5EF4-FFF2-40B4-BE49-F238E27FC236}">
                <a16:creationId xmlns:a16="http://schemas.microsoft.com/office/drawing/2014/main" id="{09C19DA9-67E9-0F46-E715-B7888B9B812D}"/>
              </a:ext>
            </a:extLst>
          </p:cNvPr>
          <p:cNvSpPr>
            <a:spLocks noGrp="1"/>
          </p:cNvSpPr>
          <p:nvPr>
            <p:ph sz="half" idx="2"/>
          </p:nvPr>
        </p:nvSpPr>
        <p:spPr>
          <a:xfrm>
            <a:off x="1057655" y="2499500"/>
            <a:ext cx="10076688" cy="4228845"/>
          </a:xfrm>
        </p:spPr>
        <p:txBody>
          <a:bodyPr>
            <a:normAutofit/>
          </a:bodyPr>
          <a:lstStyle/>
          <a:p>
            <a:pPr marL="0" indent="0">
              <a:buNone/>
            </a:pPr>
            <a:r>
              <a:rPr lang="en-US" dirty="0">
                <a:solidFill>
                  <a:schemeClr val="accent4"/>
                </a:solidFill>
              </a:rPr>
              <a:t>“Against Democratizing AI” (</a:t>
            </a:r>
            <a:r>
              <a:rPr lang="en-US" dirty="0" err="1">
                <a:solidFill>
                  <a:schemeClr val="accent4"/>
                </a:solidFill>
              </a:rPr>
              <a:t>Himmelreich</a:t>
            </a:r>
            <a:r>
              <a:rPr lang="en-US" dirty="0">
                <a:solidFill>
                  <a:schemeClr val="accent4"/>
                </a:solidFill>
              </a:rPr>
              <a:t> 2021):</a:t>
            </a:r>
            <a:r>
              <a:rPr lang="en-US" i="1" dirty="0"/>
              <a:t>“Democracy is a system of social governance that gives everyone a fair and equal opportunity of influence.”</a:t>
            </a:r>
          </a:p>
          <a:p>
            <a:pPr marL="0" indent="0">
              <a:buNone/>
            </a:pPr>
            <a:endParaRPr lang="en-US" i="1" dirty="0"/>
          </a:p>
          <a:p>
            <a:pPr marL="0" indent="0">
              <a:buNone/>
            </a:pPr>
            <a:r>
              <a:rPr lang="en-US" dirty="0"/>
              <a:t>Proposals to democratize AI typically construe democratization as broad and maximally inclusive “participation by the people.”</a:t>
            </a:r>
          </a:p>
          <a:p>
            <a:pPr lvl="1"/>
            <a:r>
              <a:rPr lang="en-US" dirty="0"/>
              <a:t>Too abstract – does not specify </a:t>
            </a:r>
            <a:r>
              <a:rPr lang="en-US" i="1" dirty="0"/>
              <a:t>how </a:t>
            </a:r>
            <a:r>
              <a:rPr lang="en-US" dirty="0"/>
              <a:t>participation should happen – and thus open to exploitation.</a:t>
            </a:r>
          </a:p>
          <a:p>
            <a:pPr lvl="1"/>
            <a:r>
              <a:rPr lang="en-US" dirty="0"/>
              <a:t>Language of democracy (broad participation by the people) has been co-opted by authoritarians, kleptocrats, and populists. </a:t>
            </a:r>
          </a:p>
          <a:p>
            <a:pPr lvl="1"/>
            <a:endParaRPr lang="en-US" dirty="0"/>
          </a:p>
        </p:txBody>
      </p:sp>
    </p:spTree>
    <p:extLst>
      <p:ext uri="{BB962C8B-B14F-4D97-AF65-F5344CB8AC3E}">
        <p14:creationId xmlns:p14="http://schemas.microsoft.com/office/powerpoint/2010/main" val="3605884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22A125-4171-0414-EFC1-DC6DAA87DA95}"/>
              </a:ext>
            </a:extLst>
          </p:cNvPr>
          <p:cNvSpPr>
            <a:spLocks noGrp="1"/>
          </p:cNvSpPr>
          <p:nvPr>
            <p:ph type="title"/>
          </p:nvPr>
        </p:nvSpPr>
        <p:spPr>
          <a:xfrm>
            <a:off x="838200" y="365125"/>
            <a:ext cx="5257800" cy="1792859"/>
          </a:xfrm>
        </p:spPr>
        <p:txBody>
          <a:bodyPr>
            <a:normAutofit fontScale="90000"/>
          </a:bodyPr>
          <a:lstStyle/>
          <a:p>
            <a:r>
              <a:rPr lang="en-US" dirty="0">
                <a:solidFill>
                  <a:schemeClr val="accent4"/>
                </a:solidFill>
              </a:rPr>
              <a:t>Limitations of the standard approaches to </a:t>
            </a:r>
            <a:r>
              <a:rPr lang="en-US" dirty="0"/>
              <a:t>AI democratization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03363A02-AFCD-5876-F860-585D717090DA}"/>
              </a:ext>
            </a:extLst>
          </p:cNvPr>
          <p:cNvPicPr>
            <a:picLocks noGrp="1" noChangeAspect="1"/>
          </p:cNvPicPr>
          <p:nvPr>
            <p:ph sz="half" idx="1"/>
          </p:nvPr>
        </p:nvPicPr>
        <p:blipFill>
          <a:blip r:embed="rId3"/>
          <a:stretch>
            <a:fillRect/>
          </a:stretch>
        </p:blipFill>
        <p:spPr>
          <a:xfrm>
            <a:off x="6828429" y="0"/>
            <a:ext cx="5363571" cy="2187894"/>
          </a:xfrm>
        </p:spPr>
      </p:pic>
      <p:sp>
        <p:nvSpPr>
          <p:cNvPr id="11" name="Content Placeholder 10">
            <a:extLst>
              <a:ext uri="{FF2B5EF4-FFF2-40B4-BE49-F238E27FC236}">
                <a16:creationId xmlns:a16="http://schemas.microsoft.com/office/drawing/2014/main" id="{09C19DA9-67E9-0F46-E715-B7888B9B812D}"/>
              </a:ext>
            </a:extLst>
          </p:cNvPr>
          <p:cNvSpPr>
            <a:spLocks noGrp="1"/>
          </p:cNvSpPr>
          <p:nvPr>
            <p:ph sz="half" idx="2"/>
          </p:nvPr>
        </p:nvSpPr>
        <p:spPr>
          <a:xfrm>
            <a:off x="1057655" y="2499500"/>
            <a:ext cx="10076688" cy="4228845"/>
          </a:xfrm>
        </p:spPr>
        <p:txBody>
          <a:bodyPr>
            <a:normAutofit/>
          </a:bodyPr>
          <a:lstStyle/>
          <a:p>
            <a:pPr marL="0" indent="0">
              <a:buNone/>
            </a:pPr>
            <a:r>
              <a:rPr lang="en-US" dirty="0">
                <a:solidFill>
                  <a:schemeClr val="accent4"/>
                </a:solidFill>
              </a:rPr>
              <a:t>“Against Democratizing AI” (</a:t>
            </a:r>
            <a:r>
              <a:rPr lang="en-US" dirty="0" err="1">
                <a:solidFill>
                  <a:schemeClr val="accent4"/>
                </a:solidFill>
              </a:rPr>
              <a:t>Himmelreich</a:t>
            </a:r>
            <a:r>
              <a:rPr lang="en-US" dirty="0">
                <a:solidFill>
                  <a:schemeClr val="accent4"/>
                </a:solidFill>
              </a:rPr>
              <a:t> 2021):</a:t>
            </a:r>
          </a:p>
          <a:p>
            <a:pPr lvl="1"/>
            <a:endParaRPr lang="en-US" dirty="0"/>
          </a:p>
          <a:p>
            <a:pPr marL="457200" lvl="1" indent="0">
              <a:buNone/>
            </a:pPr>
            <a:r>
              <a:rPr lang="en-US" dirty="0"/>
              <a:t>Critiques standard calls for AI democratization + proposes that AI should be democratized not by aiming at increased participation </a:t>
            </a:r>
            <a:r>
              <a:rPr lang="en-US" i="1" dirty="0"/>
              <a:t>simpliciter </a:t>
            </a:r>
            <a:r>
              <a:rPr lang="en-US" dirty="0"/>
              <a:t>but by ”democratizing the administrative and executive components of our collective decision-making.”</a:t>
            </a:r>
          </a:p>
          <a:p>
            <a:pPr lvl="1"/>
            <a:endParaRPr lang="en-US" dirty="0"/>
          </a:p>
          <a:p>
            <a:pPr marL="457200" lvl="1" indent="0">
              <a:buNone/>
            </a:pPr>
            <a:r>
              <a:rPr lang="en-US" dirty="0">
                <a:solidFill>
                  <a:schemeClr val="accent4"/>
                </a:solidFill>
              </a:rPr>
              <a:t>Recommends asking 3 questions: </a:t>
            </a:r>
          </a:p>
          <a:p>
            <a:pPr marL="1428750" lvl="2" indent="-514350">
              <a:buAutoNum type="arabicPeriod"/>
            </a:pPr>
            <a:r>
              <a:rPr lang="en-US" dirty="0"/>
              <a:t>The democratization of </a:t>
            </a:r>
            <a:r>
              <a:rPr lang="en-US" i="1" dirty="0"/>
              <a:t>what?</a:t>
            </a:r>
          </a:p>
          <a:p>
            <a:pPr marL="1428750" lvl="2" indent="-514350">
              <a:buAutoNum type="arabicPeriod"/>
            </a:pPr>
            <a:r>
              <a:rPr lang="en-US" i="1" dirty="0"/>
              <a:t>Why </a:t>
            </a:r>
            <a:r>
              <a:rPr lang="en-US" dirty="0"/>
              <a:t>should AI be democratized?</a:t>
            </a:r>
          </a:p>
          <a:p>
            <a:pPr marL="1428750" lvl="2" indent="-514350">
              <a:buAutoNum type="arabicPeriod"/>
            </a:pPr>
            <a:r>
              <a:rPr lang="en-US" i="1" dirty="0"/>
              <a:t>How </a:t>
            </a:r>
            <a:r>
              <a:rPr lang="en-US" dirty="0"/>
              <a:t>should AI be democratized?</a:t>
            </a:r>
            <a:endParaRPr lang="en-US" i="1" dirty="0"/>
          </a:p>
          <a:p>
            <a:pPr lvl="1"/>
            <a:endParaRPr lang="en-US" dirty="0"/>
          </a:p>
        </p:txBody>
      </p:sp>
    </p:spTree>
    <p:extLst>
      <p:ext uri="{BB962C8B-B14F-4D97-AF65-F5344CB8AC3E}">
        <p14:creationId xmlns:p14="http://schemas.microsoft.com/office/powerpoint/2010/main" val="1258060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0CE8-8796-D90B-1D35-A0D94B0F2B97}"/>
              </a:ext>
            </a:extLst>
          </p:cNvPr>
          <p:cNvSpPr>
            <a:spLocks noGrp="1"/>
          </p:cNvSpPr>
          <p:nvPr>
            <p:ph type="title"/>
          </p:nvPr>
        </p:nvSpPr>
        <p:spPr/>
        <p:txBody>
          <a:bodyPr/>
          <a:lstStyle/>
          <a:p>
            <a:r>
              <a:rPr lang="en-US" sz="4400" b="1" dirty="0" err="1">
                <a:solidFill>
                  <a:schemeClr val="accent4"/>
                </a:solidFill>
              </a:rPr>
              <a:t>Himmelreich’s</a:t>
            </a:r>
            <a:r>
              <a:rPr lang="en-US" sz="4400" b="1" dirty="0">
                <a:solidFill>
                  <a:schemeClr val="accent4"/>
                </a:solidFill>
              </a:rPr>
              <a:t> 5 reasons against Democratizing AI </a:t>
            </a:r>
            <a:endParaRPr lang="en-US" dirty="0"/>
          </a:p>
        </p:txBody>
      </p:sp>
      <p:sp>
        <p:nvSpPr>
          <p:cNvPr id="3" name="Content Placeholder 2">
            <a:extLst>
              <a:ext uri="{FF2B5EF4-FFF2-40B4-BE49-F238E27FC236}">
                <a16:creationId xmlns:a16="http://schemas.microsoft.com/office/drawing/2014/main" id="{2F9CCA16-A831-A6F2-DDC6-95DCE6CDA2C2}"/>
              </a:ext>
            </a:extLst>
          </p:cNvPr>
          <p:cNvSpPr>
            <a:spLocks noGrp="1"/>
          </p:cNvSpPr>
          <p:nvPr>
            <p:ph idx="1"/>
          </p:nvPr>
        </p:nvSpPr>
        <p:spPr/>
        <p:txBody>
          <a:bodyPr/>
          <a:lstStyle/>
          <a:p>
            <a:pPr marL="514350" indent="-514350">
              <a:buFont typeface="+mj-lt"/>
              <a:buAutoNum type="arabicPeriod"/>
            </a:pPr>
            <a:endParaRPr lang="en-US" dirty="0"/>
          </a:p>
          <a:p>
            <a:pPr marL="514350" indent="-514350">
              <a:buFont typeface="+mj-lt"/>
              <a:buAutoNum type="arabicPeriod"/>
            </a:pPr>
            <a:r>
              <a:rPr lang="en-US" dirty="0"/>
              <a:t>Weak grounds</a:t>
            </a:r>
          </a:p>
          <a:p>
            <a:pPr marL="514350" indent="-514350">
              <a:buFont typeface="+mj-lt"/>
              <a:buAutoNum type="arabicPeriod"/>
            </a:pPr>
            <a:r>
              <a:rPr lang="en-US" dirty="0"/>
              <a:t>Redundancy</a:t>
            </a:r>
          </a:p>
          <a:p>
            <a:pPr marL="514350" indent="-514350">
              <a:buFont typeface="+mj-lt"/>
              <a:buAutoNum type="arabicPeriod"/>
            </a:pPr>
            <a:r>
              <a:rPr lang="en-US" dirty="0"/>
              <a:t>Resource intensity</a:t>
            </a:r>
          </a:p>
          <a:p>
            <a:pPr marL="514350" indent="-514350">
              <a:buFont typeface="+mj-lt"/>
              <a:buAutoNum type="arabicPeriod"/>
            </a:pPr>
            <a:r>
              <a:rPr lang="en-US" dirty="0"/>
              <a:t>Popular oversights</a:t>
            </a:r>
          </a:p>
          <a:p>
            <a:pPr marL="514350" indent="-514350">
              <a:buFont typeface="+mj-lt"/>
              <a:buAutoNum type="arabicPeriod"/>
            </a:pPr>
            <a:r>
              <a:rPr lang="en-US" dirty="0"/>
              <a:t>Theoretical and practical inefficacy</a:t>
            </a:r>
          </a:p>
          <a:p>
            <a:pPr marL="514350" indent="-514350">
              <a:buFont typeface="+mj-lt"/>
              <a:buAutoNum type="arabicPeriod"/>
            </a:pPr>
            <a:endParaRPr lang="en-US" dirty="0"/>
          </a:p>
          <a:p>
            <a:pPr marL="514350" indent="-514350">
              <a:buFont typeface="+mj-lt"/>
              <a:buAutoNum type="arabicPeriod"/>
            </a:pPr>
            <a:endParaRPr lang="en-US" dirty="0"/>
          </a:p>
          <a:p>
            <a:endParaRPr lang="en-US" dirty="0"/>
          </a:p>
          <a:p>
            <a:endParaRPr lang="en-US" dirty="0"/>
          </a:p>
        </p:txBody>
      </p:sp>
      <p:pic>
        <p:nvPicPr>
          <p:cNvPr id="4" name="Content Placeholder 4" descr="Graphical user interface, text, application&#10;&#10;Description automatically generated">
            <a:extLst>
              <a:ext uri="{FF2B5EF4-FFF2-40B4-BE49-F238E27FC236}">
                <a16:creationId xmlns:a16="http://schemas.microsoft.com/office/drawing/2014/main" id="{2F387084-F1A0-021D-3A4C-70FDCCB44608}"/>
              </a:ext>
            </a:extLst>
          </p:cNvPr>
          <p:cNvPicPr>
            <a:picLocks noChangeAspect="1"/>
          </p:cNvPicPr>
          <p:nvPr/>
        </p:nvPicPr>
        <p:blipFill>
          <a:blip r:embed="rId3"/>
          <a:stretch>
            <a:fillRect/>
          </a:stretch>
        </p:blipFill>
        <p:spPr>
          <a:xfrm>
            <a:off x="9188605" y="0"/>
            <a:ext cx="3003395" cy="1225137"/>
          </a:xfrm>
          <a:prstGeom prst="rect">
            <a:avLst/>
          </a:prstGeom>
        </p:spPr>
      </p:pic>
    </p:spTree>
    <p:extLst>
      <p:ext uri="{BB962C8B-B14F-4D97-AF65-F5344CB8AC3E}">
        <p14:creationId xmlns:p14="http://schemas.microsoft.com/office/powerpoint/2010/main" val="1901436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9CCA16-A831-A6F2-DDC6-95DCE6CDA2C2}"/>
              </a:ext>
            </a:extLst>
          </p:cNvPr>
          <p:cNvSpPr>
            <a:spLocks noGrp="1"/>
          </p:cNvSpPr>
          <p:nvPr>
            <p:ph idx="1"/>
          </p:nvPr>
        </p:nvSpPr>
        <p:spPr>
          <a:xfrm>
            <a:off x="838200" y="1690687"/>
            <a:ext cx="10515600" cy="5000045"/>
          </a:xfrm>
        </p:spPr>
        <p:txBody>
          <a:bodyPr>
            <a:normAutofit fontScale="32500" lnSpcReduction="20000"/>
          </a:bodyPr>
          <a:lstStyle/>
          <a:p>
            <a:pPr marL="514350" indent="-514350">
              <a:buFont typeface="+mj-lt"/>
              <a:buAutoNum type="arabicPeriod"/>
            </a:pPr>
            <a:endParaRPr lang="en-US" sz="8000" dirty="0"/>
          </a:p>
          <a:p>
            <a:pPr marL="0" indent="0">
              <a:buNone/>
            </a:pPr>
            <a:r>
              <a:rPr lang="en-US" sz="8800" dirty="0">
                <a:solidFill>
                  <a:schemeClr val="accent5"/>
                </a:solidFill>
              </a:rPr>
              <a:t>1. Weak grounds </a:t>
            </a:r>
            <a:r>
              <a:rPr lang="en-US" sz="8800" dirty="0"/>
              <a:t>–</a:t>
            </a:r>
            <a:r>
              <a:rPr lang="en-US" sz="8800" dirty="0">
                <a:solidFill>
                  <a:schemeClr val="accent4"/>
                </a:solidFill>
              </a:rPr>
              <a:t>AI systems are not the kinds of thing that need to be legitimized by being democratized, and democratization may exacerbate the very problems that it is meant to address. </a:t>
            </a:r>
          </a:p>
          <a:p>
            <a:pPr marL="0" indent="0">
              <a:buNone/>
            </a:pPr>
            <a:endParaRPr lang="en-US" sz="8800" dirty="0">
              <a:solidFill>
                <a:schemeClr val="accent4"/>
              </a:solidFill>
            </a:endParaRPr>
          </a:p>
          <a:p>
            <a:pPr marL="0" indent="0">
              <a:buNone/>
            </a:pPr>
            <a:r>
              <a:rPr lang="en-US" sz="8800" dirty="0"/>
              <a:t>“</a:t>
            </a:r>
            <a:r>
              <a:rPr lang="en-US" sz="8800" i="1" dirty="0">
                <a:effectLst/>
                <a:latin typeface="Times" pitchFamily="2" charset="0"/>
              </a:rPr>
              <a:t>Whereas democracy</a:t>
            </a:r>
            <a:r>
              <a:rPr lang="en-US" sz="8800" i="0" dirty="0">
                <a:effectLst/>
                <a:latin typeface="Times" pitchFamily="2" charset="0"/>
              </a:rPr>
              <a:t> </a:t>
            </a:r>
            <a:r>
              <a:rPr lang="en-US" sz="8800" i="1" dirty="0">
                <a:effectLst/>
                <a:latin typeface="Times" pitchFamily="2" charset="0"/>
              </a:rPr>
              <a:t>might well be justified as the governance system of a state,</a:t>
            </a:r>
            <a:r>
              <a:rPr lang="en-US" sz="8800" i="0" dirty="0">
                <a:effectLst/>
                <a:latin typeface="Times" pitchFamily="2" charset="0"/>
              </a:rPr>
              <a:t> </a:t>
            </a:r>
            <a:r>
              <a:rPr lang="en-US" sz="8800" i="1" dirty="0">
                <a:effectLst/>
                <a:latin typeface="Times" pitchFamily="2" charset="0"/>
              </a:rPr>
              <a:t>and while it may contribute to justifying state authority,</a:t>
            </a:r>
            <a:r>
              <a:rPr lang="en-US" sz="8800" i="0" dirty="0">
                <a:effectLst/>
                <a:latin typeface="Times" pitchFamily="2" charset="0"/>
              </a:rPr>
              <a:t> </a:t>
            </a:r>
            <a:r>
              <a:rPr lang="en-US" sz="8800" i="1" dirty="0">
                <a:effectLst/>
                <a:latin typeface="Times" pitchFamily="2" charset="0"/>
              </a:rPr>
              <a:t>democracy might not be justified as a governance system</a:t>
            </a:r>
            <a:r>
              <a:rPr lang="en-US" sz="8800" i="0" dirty="0">
                <a:effectLst/>
                <a:latin typeface="Times" pitchFamily="2" charset="0"/>
              </a:rPr>
              <a:t> </a:t>
            </a:r>
            <a:r>
              <a:rPr lang="en-US" sz="8800" i="1" dirty="0">
                <a:effectLst/>
                <a:latin typeface="Times" pitchFamily="2" charset="0"/>
              </a:rPr>
              <a:t>beyond the state.”</a:t>
            </a:r>
          </a:p>
          <a:p>
            <a:pPr marL="0" indent="0">
              <a:buNone/>
            </a:pPr>
            <a:endParaRPr lang="en-US" dirty="0"/>
          </a:p>
          <a:p>
            <a:pPr marL="0" indent="0">
              <a:buNone/>
            </a:pPr>
            <a:r>
              <a:rPr lang="en-US" sz="7200" dirty="0">
                <a:solidFill>
                  <a:schemeClr val="accent2">
                    <a:lumMod val="50000"/>
                  </a:schemeClr>
                </a:solidFill>
              </a:rPr>
              <a:t>2. Redundancy </a:t>
            </a:r>
          </a:p>
          <a:p>
            <a:pPr marL="0" indent="0">
              <a:buNone/>
            </a:pPr>
            <a:r>
              <a:rPr lang="en-US" sz="7200" dirty="0">
                <a:solidFill>
                  <a:schemeClr val="accent2">
                    <a:lumMod val="50000"/>
                  </a:schemeClr>
                </a:solidFill>
              </a:rPr>
              <a:t>3. Resource intensity</a:t>
            </a:r>
          </a:p>
          <a:p>
            <a:pPr marL="0" indent="0">
              <a:buNone/>
            </a:pPr>
            <a:r>
              <a:rPr lang="en-US" sz="7200" dirty="0">
                <a:solidFill>
                  <a:schemeClr val="accent2">
                    <a:lumMod val="50000"/>
                  </a:schemeClr>
                </a:solidFill>
              </a:rPr>
              <a:t>4. Popular oversights</a:t>
            </a:r>
          </a:p>
          <a:p>
            <a:pPr marL="0" indent="0">
              <a:buNone/>
            </a:pPr>
            <a:r>
              <a:rPr lang="en-US" sz="7200" dirty="0">
                <a:solidFill>
                  <a:schemeClr val="accent2">
                    <a:lumMod val="50000"/>
                  </a:schemeClr>
                </a:solidFill>
              </a:rPr>
              <a:t>5. Theoretical and practical inefficacy</a:t>
            </a:r>
          </a:p>
          <a:p>
            <a:pPr marL="514350" indent="-514350">
              <a:buFont typeface="+mj-lt"/>
              <a:buAutoNum type="arabicPeriod"/>
            </a:pPr>
            <a:endParaRPr lang="en-US" dirty="0"/>
          </a:p>
          <a:p>
            <a:pPr marL="514350" indent="-514350">
              <a:buFont typeface="+mj-lt"/>
              <a:buAutoNum type="arabicPeriod"/>
            </a:pPr>
            <a:endParaRPr lang="en-US" dirty="0"/>
          </a:p>
          <a:p>
            <a:endParaRPr lang="en-US" dirty="0"/>
          </a:p>
          <a:p>
            <a:endParaRPr lang="en-US" dirty="0"/>
          </a:p>
        </p:txBody>
      </p:sp>
      <p:sp>
        <p:nvSpPr>
          <p:cNvPr id="6" name="Title 1">
            <a:extLst>
              <a:ext uri="{FF2B5EF4-FFF2-40B4-BE49-F238E27FC236}">
                <a16:creationId xmlns:a16="http://schemas.microsoft.com/office/drawing/2014/main" id="{55C418C4-D714-D71A-386E-F1D665B769DA}"/>
              </a:ext>
            </a:extLst>
          </p:cNvPr>
          <p:cNvSpPr>
            <a:spLocks noGrp="1"/>
          </p:cNvSpPr>
          <p:nvPr>
            <p:ph type="title"/>
          </p:nvPr>
        </p:nvSpPr>
        <p:spPr/>
        <p:txBody>
          <a:bodyPr/>
          <a:lstStyle/>
          <a:p>
            <a:r>
              <a:rPr lang="en-US" sz="4400" b="1" dirty="0" err="1">
                <a:solidFill>
                  <a:schemeClr val="accent4"/>
                </a:solidFill>
              </a:rPr>
              <a:t>Himmelreich’s</a:t>
            </a:r>
            <a:r>
              <a:rPr lang="en-US" sz="4400" b="1" dirty="0">
                <a:solidFill>
                  <a:schemeClr val="accent4"/>
                </a:solidFill>
              </a:rPr>
              <a:t> 5 reasons against Democratizing AI 1/5</a:t>
            </a:r>
            <a:endParaRPr lang="en-US" dirty="0"/>
          </a:p>
        </p:txBody>
      </p:sp>
      <p:pic>
        <p:nvPicPr>
          <p:cNvPr id="7" name="Content Placeholder 4" descr="Graphical user interface, text, application&#10;&#10;Description automatically generated">
            <a:extLst>
              <a:ext uri="{FF2B5EF4-FFF2-40B4-BE49-F238E27FC236}">
                <a16:creationId xmlns:a16="http://schemas.microsoft.com/office/drawing/2014/main" id="{7984522D-5B18-52AE-C2EA-43E7B9A20E0C}"/>
              </a:ext>
            </a:extLst>
          </p:cNvPr>
          <p:cNvPicPr>
            <a:picLocks noChangeAspect="1"/>
          </p:cNvPicPr>
          <p:nvPr/>
        </p:nvPicPr>
        <p:blipFill>
          <a:blip r:embed="rId3"/>
          <a:stretch>
            <a:fillRect/>
          </a:stretch>
        </p:blipFill>
        <p:spPr>
          <a:xfrm>
            <a:off x="9188605" y="0"/>
            <a:ext cx="3003395" cy="1225137"/>
          </a:xfrm>
          <a:prstGeom prst="rect">
            <a:avLst/>
          </a:prstGeom>
        </p:spPr>
      </p:pic>
    </p:spTree>
    <p:extLst>
      <p:ext uri="{BB962C8B-B14F-4D97-AF65-F5344CB8AC3E}">
        <p14:creationId xmlns:p14="http://schemas.microsoft.com/office/powerpoint/2010/main" val="2456473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9CCA16-A831-A6F2-DDC6-95DCE6CDA2C2}"/>
              </a:ext>
            </a:extLst>
          </p:cNvPr>
          <p:cNvSpPr>
            <a:spLocks noGrp="1"/>
          </p:cNvSpPr>
          <p:nvPr>
            <p:ph idx="1"/>
          </p:nvPr>
        </p:nvSpPr>
        <p:spPr>
          <a:xfrm>
            <a:off x="838200" y="1690688"/>
            <a:ext cx="10515600" cy="4311128"/>
          </a:xfrm>
        </p:spPr>
        <p:txBody>
          <a:bodyPr>
            <a:normAutofit fontScale="25000" lnSpcReduction="20000"/>
          </a:bodyPr>
          <a:lstStyle/>
          <a:p>
            <a:pPr marL="0" indent="0">
              <a:buNone/>
            </a:pPr>
            <a:r>
              <a:rPr lang="en-US" sz="9600" dirty="0">
                <a:solidFill>
                  <a:schemeClr val="accent5"/>
                </a:solidFill>
              </a:rPr>
              <a:t>1. Weak grounds </a:t>
            </a:r>
            <a:endParaRPr lang="en-US" sz="9600" i="1" dirty="0">
              <a:effectLst/>
              <a:latin typeface="Times" pitchFamily="2" charset="0"/>
            </a:endParaRPr>
          </a:p>
          <a:p>
            <a:pPr marL="0" indent="0">
              <a:buNone/>
            </a:pPr>
            <a:r>
              <a:rPr lang="en-US" sz="9600" dirty="0">
                <a:solidFill>
                  <a:schemeClr val="accent4"/>
                </a:solidFill>
                <a:latin typeface="Times" pitchFamily="2" charset="0"/>
              </a:rPr>
              <a:t>Triggers of legitimacy (apply to the state, but not strongly enough to AI):</a:t>
            </a:r>
          </a:p>
          <a:p>
            <a:pPr marL="1485900" lvl="1" indent="-1028700">
              <a:buFont typeface="+mj-lt"/>
              <a:buAutoNum type="romanLcPeriod"/>
            </a:pPr>
            <a:r>
              <a:rPr lang="en-US" sz="9600" dirty="0">
                <a:latin typeface="Times" pitchFamily="2" charset="0"/>
              </a:rPr>
              <a:t>Coercive powers – AI exists in already coercive environments; may  contribute to existing coercive schemes, but not produce novel systems of coercion</a:t>
            </a:r>
          </a:p>
          <a:p>
            <a:pPr marL="1485900" lvl="1" indent="-1028700">
              <a:buFont typeface="+mj-lt"/>
              <a:buAutoNum type="romanLcPeriod"/>
            </a:pPr>
            <a:r>
              <a:rPr lang="en-US" sz="9600" dirty="0">
                <a:latin typeface="Times" pitchFamily="2" charset="0"/>
              </a:rPr>
              <a:t>Pervasive impact – AI contributes to systems that have pervasive impact, but does not create novel ones</a:t>
            </a:r>
          </a:p>
          <a:p>
            <a:pPr marL="1485900" lvl="1" indent="-1028700">
              <a:buFont typeface="+mj-lt"/>
              <a:buAutoNum type="romanLcPeriod"/>
            </a:pPr>
            <a:r>
              <a:rPr lang="en-US" sz="9600" dirty="0">
                <a:latin typeface="Times" pitchFamily="2" charset="0"/>
              </a:rPr>
              <a:t>Involvement in a scheme of social cooperation – “</a:t>
            </a:r>
            <a:r>
              <a:rPr lang="en-US" sz="9600" i="1" dirty="0">
                <a:effectLst/>
                <a:latin typeface="Times" pitchFamily="2" charset="0"/>
              </a:rPr>
              <a:t>AI is embedded in existing systems of social coordination,</a:t>
            </a:r>
            <a:r>
              <a:rPr lang="en-US" sz="9600" dirty="0">
                <a:latin typeface="Times" pitchFamily="2" charset="0"/>
              </a:rPr>
              <a:t> </a:t>
            </a:r>
            <a:r>
              <a:rPr lang="en-US" sz="9600" i="1" dirty="0">
                <a:effectLst/>
                <a:latin typeface="Times" pitchFamily="2" charset="0"/>
              </a:rPr>
              <a:t>but it does not constitute a system of social coordination.”</a:t>
            </a:r>
            <a:endParaRPr lang="en-US" sz="9600" dirty="0">
              <a:latin typeface="Times" pitchFamily="2" charset="0"/>
            </a:endParaRPr>
          </a:p>
          <a:p>
            <a:pPr marL="0" indent="0">
              <a:buNone/>
            </a:pPr>
            <a:r>
              <a:rPr lang="en-US" sz="9600" dirty="0">
                <a:solidFill>
                  <a:schemeClr val="accent4"/>
                </a:solidFill>
                <a:latin typeface="Times" pitchFamily="2" charset="0"/>
              </a:rPr>
              <a:t>Democratization has costs </a:t>
            </a:r>
            <a:r>
              <a:rPr lang="en-US" sz="9600" dirty="0">
                <a:latin typeface="Times" pitchFamily="2" charset="0"/>
              </a:rPr>
              <a:t>(resource intensive, decisions by committee can lead to suboptimal outcomes and thus frustrate the aims of fairness)</a:t>
            </a:r>
            <a:endParaRPr lang="en-US" sz="8000" dirty="0"/>
          </a:p>
          <a:p>
            <a:pPr marL="0" indent="0">
              <a:buNone/>
            </a:pPr>
            <a:r>
              <a:rPr lang="en-US" sz="8000" dirty="0">
                <a:solidFill>
                  <a:schemeClr val="accent2">
                    <a:lumMod val="50000"/>
                  </a:schemeClr>
                </a:solidFill>
              </a:rPr>
              <a:t>2. Redundancy </a:t>
            </a:r>
          </a:p>
          <a:p>
            <a:pPr marL="0" indent="0">
              <a:buNone/>
            </a:pPr>
            <a:r>
              <a:rPr lang="en-US" sz="8000" dirty="0">
                <a:solidFill>
                  <a:schemeClr val="accent2">
                    <a:lumMod val="50000"/>
                  </a:schemeClr>
                </a:solidFill>
              </a:rPr>
              <a:t>3. Resource intensity</a:t>
            </a:r>
          </a:p>
          <a:p>
            <a:pPr marL="0" indent="0">
              <a:buNone/>
            </a:pPr>
            <a:r>
              <a:rPr lang="en-US" sz="8000" dirty="0">
                <a:solidFill>
                  <a:schemeClr val="accent2">
                    <a:lumMod val="50000"/>
                  </a:schemeClr>
                </a:solidFill>
              </a:rPr>
              <a:t>4. Popular oversights</a:t>
            </a:r>
          </a:p>
          <a:p>
            <a:pPr marL="0" indent="0">
              <a:buNone/>
            </a:pPr>
            <a:r>
              <a:rPr lang="en-US" sz="8000" dirty="0">
                <a:solidFill>
                  <a:schemeClr val="accent2">
                    <a:lumMod val="50000"/>
                  </a:schemeClr>
                </a:solidFill>
              </a:rPr>
              <a:t>5. Theoretical and practical inefficacy</a:t>
            </a:r>
          </a:p>
          <a:p>
            <a:pPr marL="514350" indent="-514350">
              <a:buFont typeface="+mj-lt"/>
              <a:buAutoNum type="arabicPeriod"/>
            </a:pPr>
            <a:endParaRPr lang="en-US" dirty="0"/>
          </a:p>
          <a:p>
            <a:pPr marL="514350" indent="-514350">
              <a:buFont typeface="+mj-lt"/>
              <a:buAutoNum type="arabicPeriod"/>
            </a:pPr>
            <a:endParaRPr lang="en-US" dirty="0"/>
          </a:p>
          <a:p>
            <a:endParaRPr lang="en-US" dirty="0"/>
          </a:p>
          <a:p>
            <a:endParaRPr lang="en-US" dirty="0"/>
          </a:p>
        </p:txBody>
      </p:sp>
      <p:sp>
        <p:nvSpPr>
          <p:cNvPr id="6" name="Title 1">
            <a:extLst>
              <a:ext uri="{FF2B5EF4-FFF2-40B4-BE49-F238E27FC236}">
                <a16:creationId xmlns:a16="http://schemas.microsoft.com/office/drawing/2014/main" id="{55C418C4-D714-D71A-386E-F1D665B769DA}"/>
              </a:ext>
            </a:extLst>
          </p:cNvPr>
          <p:cNvSpPr>
            <a:spLocks noGrp="1"/>
          </p:cNvSpPr>
          <p:nvPr>
            <p:ph type="title"/>
          </p:nvPr>
        </p:nvSpPr>
        <p:spPr>
          <a:xfrm>
            <a:off x="838200" y="275917"/>
            <a:ext cx="10515600" cy="1325563"/>
          </a:xfrm>
        </p:spPr>
        <p:txBody>
          <a:bodyPr/>
          <a:lstStyle/>
          <a:p>
            <a:r>
              <a:rPr lang="en-US" sz="4400" b="1" dirty="0" err="1">
                <a:solidFill>
                  <a:schemeClr val="accent4"/>
                </a:solidFill>
              </a:rPr>
              <a:t>Himmelreich’s</a:t>
            </a:r>
            <a:r>
              <a:rPr lang="en-US" sz="4400" b="1" dirty="0">
                <a:solidFill>
                  <a:schemeClr val="accent4"/>
                </a:solidFill>
              </a:rPr>
              <a:t> 5 reasons against Democratizing AI 1/5</a:t>
            </a:r>
            <a:endParaRPr lang="en-US" dirty="0"/>
          </a:p>
        </p:txBody>
      </p:sp>
      <p:pic>
        <p:nvPicPr>
          <p:cNvPr id="2" name="Content Placeholder 4" descr="Graphical user interface, text, application&#10;&#10;Description automatically generated">
            <a:extLst>
              <a:ext uri="{FF2B5EF4-FFF2-40B4-BE49-F238E27FC236}">
                <a16:creationId xmlns:a16="http://schemas.microsoft.com/office/drawing/2014/main" id="{4D9090FE-C860-2900-D790-4A553DFD4DF4}"/>
              </a:ext>
            </a:extLst>
          </p:cNvPr>
          <p:cNvPicPr>
            <a:picLocks noChangeAspect="1"/>
          </p:cNvPicPr>
          <p:nvPr/>
        </p:nvPicPr>
        <p:blipFill>
          <a:blip r:embed="rId3"/>
          <a:stretch>
            <a:fillRect/>
          </a:stretch>
        </p:blipFill>
        <p:spPr>
          <a:xfrm>
            <a:off x="9188605" y="0"/>
            <a:ext cx="3003395" cy="1225137"/>
          </a:xfrm>
          <a:prstGeom prst="rect">
            <a:avLst/>
          </a:prstGeom>
        </p:spPr>
      </p:pic>
    </p:spTree>
    <p:extLst>
      <p:ext uri="{BB962C8B-B14F-4D97-AF65-F5344CB8AC3E}">
        <p14:creationId xmlns:p14="http://schemas.microsoft.com/office/powerpoint/2010/main" val="1327065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0CE8-8796-D90B-1D35-A0D94B0F2B97}"/>
              </a:ext>
            </a:extLst>
          </p:cNvPr>
          <p:cNvSpPr>
            <a:spLocks noGrp="1"/>
          </p:cNvSpPr>
          <p:nvPr>
            <p:ph type="title"/>
          </p:nvPr>
        </p:nvSpPr>
        <p:spPr/>
        <p:txBody>
          <a:bodyPr/>
          <a:lstStyle/>
          <a:p>
            <a:r>
              <a:rPr lang="en-US" sz="4400" b="1" dirty="0" err="1">
                <a:solidFill>
                  <a:schemeClr val="accent4"/>
                </a:solidFill>
              </a:rPr>
              <a:t>Himmelreich’s</a:t>
            </a:r>
            <a:r>
              <a:rPr lang="en-US" sz="4400" b="1" dirty="0">
                <a:solidFill>
                  <a:schemeClr val="accent4"/>
                </a:solidFill>
              </a:rPr>
              <a:t> 5 reasons against Democratizing AI 2/5</a:t>
            </a:r>
            <a:endParaRPr lang="en-US" dirty="0"/>
          </a:p>
        </p:txBody>
      </p:sp>
      <p:sp>
        <p:nvSpPr>
          <p:cNvPr id="3" name="Content Placeholder 2">
            <a:extLst>
              <a:ext uri="{FF2B5EF4-FFF2-40B4-BE49-F238E27FC236}">
                <a16:creationId xmlns:a16="http://schemas.microsoft.com/office/drawing/2014/main" id="{2F9CCA16-A831-A6F2-DDC6-95DCE6CDA2C2}"/>
              </a:ext>
            </a:extLst>
          </p:cNvPr>
          <p:cNvSpPr>
            <a:spLocks noGrp="1"/>
          </p:cNvSpPr>
          <p:nvPr>
            <p:ph idx="1"/>
          </p:nvPr>
        </p:nvSpPr>
        <p:spPr/>
        <p:txBody>
          <a:bodyPr>
            <a:normAutofit/>
          </a:bodyPr>
          <a:lstStyle/>
          <a:p>
            <a:pPr marL="514350" indent="-514350">
              <a:buFont typeface="+mj-lt"/>
              <a:buAutoNum type="arabicPeriod"/>
            </a:pPr>
            <a:endParaRPr lang="en-US" dirty="0"/>
          </a:p>
          <a:p>
            <a:pPr marL="514350" indent="-514350">
              <a:buFont typeface="+mj-lt"/>
              <a:buAutoNum type="arabicPeriod"/>
            </a:pPr>
            <a:r>
              <a:rPr lang="en-US" dirty="0">
                <a:solidFill>
                  <a:schemeClr val="accent2">
                    <a:lumMod val="50000"/>
                  </a:schemeClr>
                </a:solidFill>
              </a:rPr>
              <a:t>Weak grounds</a:t>
            </a:r>
          </a:p>
          <a:p>
            <a:pPr marL="514350" indent="-514350">
              <a:buFont typeface="+mj-lt"/>
              <a:buAutoNum type="arabicPeriod"/>
            </a:pPr>
            <a:r>
              <a:rPr lang="en-US" dirty="0">
                <a:solidFill>
                  <a:schemeClr val="accent5"/>
                </a:solidFill>
              </a:rPr>
              <a:t>Redundancy</a:t>
            </a:r>
            <a:r>
              <a:rPr lang="en-US" dirty="0"/>
              <a:t> – “</a:t>
            </a:r>
            <a:r>
              <a:rPr lang="en-US" i="1" dirty="0">
                <a:effectLst/>
                <a:latin typeface="Times" pitchFamily="2" charset="0"/>
              </a:rPr>
              <a:t>In domains, where the state governs legitimately</a:t>
            </a:r>
            <a:r>
              <a:rPr lang="en-US" dirty="0">
                <a:latin typeface="Times" pitchFamily="2" charset="0"/>
              </a:rPr>
              <a:t> </a:t>
            </a:r>
            <a:r>
              <a:rPr lang="en-US" i="1" dirty="0">
                <a:effectLst/>
                <a:latin typeface="Times" pitchFamily="2" charset="0"/>
              </a:rPr>
              <a:t>through democratic institutions, no other institution ought to compete over practical authority.” Insofar as oversight/regulatory institutions already exist, novel ones are unnecessary. </a:t>
            </a:r>
            <a:endParaRPr lang="en-US" dirty="0"/>
          </a:p>
          <a:p>
            <a:pPr marL="514350" indent="-514350">
              <a:buFont typeface="+mj-lt"/>
              <a:buAutoNum type="arabicPeriod"/>
            </a:pPr>
            <a:r>
              <a:rPr lang="en-US" dirty="0">
                <a:solidFill>
                  <a:schemeClr val="accent2">
                    <a:lumMod val="50000"/>
                  </a:schemeClr>
                </a:solidFill>
              </a:rPr>
              <a:t>Resource intensity</a:t>
            </a:r>
          </a:p>
          <a:p>
            <a:pPr marL="514350" indent="-514350">
              <a:buFont typeface="+mj-lt"/>
              <a:buAutoNum type="arabicPeriod"/>
            </a:pPr>
            <a:r>
              <a:rPr lang="en-US" dirty="0">
                <a:solidFill>
                  <a:schemeClr val="accent2">
                    <a:lumMod val="50000"/>
                  </a:schemeClr>
                </a:solidFill>
              </a:rPr>
              <a:t>Popular oversights</a:t>
            </a:r>
          </a:p>
          <a:p>
            <a:pPr marL="514350" indent="-514350">
              <a:buFont typeface="+mj-lt"/>
              <a:buAutoNum type="arabicPeriod"/>
            </a:pPr>
            <a:r>
              <a:rPr lang="en-US" dirty="0">
                <a:solidFill>
                  <a:schemeClr val="accent2">
                    <a:lumMod val="50000"/>
                  </a:schemeClr>
                </a:solidFill>
              </a:rPr>
              <a:t>Theoretical and practical inefficacy</a:t>
            </a:r>
          </a:p>
          <a:p>
            <a:pPr marL="514350" indent="-514350">
              <a:buFont typeface="+mj-lt"/>
              <a:buAutoNum type="arabicPeriod"/>
            </a:pPr>
            <a:endParaRPr lang="en-US" dirty="0"/>
          </a:p>
          <a:p>
            <a:pPr marL="514350" indent="-514350">
              <a:buFont typeface="+mj-lt"/>
              <a:buAutoNum type="arabicPeriod"/>
            </a:pPr>
            <a:endParaRPr lang="en-US" dirty="0"/>
          </a:p>
          <a:p>
            <a:endParaRPr lang="en-US" dirty="0"/>
          </a:p>
          <a:p>
            <a:endParaRPr lang="en-US" dirty="0"/>
          </a:p>
        </p:txBody>
      </p:sp>
      <p:pic>
        <p:nvPicPr>
          <p:cNvPr id="4" name="Content Placeholder 4" descr="Graphical user interface, text, application&#10;&#10;Description automatically generated">
            <a:extLst>
              <a:ext uri="{FF2B5EF4-FFF2-40B4-BE49-F238E27FC236}">
                <a16:creationId xmlns:a16="http://schemas.microsoft.com/office/drawing/2014/main" id="{2B2C1C28-8544-9866-1A9F-3E327CD4A01C}"/>
              </a:ext>
            </a:extLst>
          </p:cNvPr>
          <p:cNvPicPr>
            <a:picLocks noChangeAspect="1"/>
          </p:cNvPicPr>
          <p:nvPr/>
        </p:nvPicPr>
        <p:blipFill>
          <a:blip r:embed="rId3"/>
          <a:stretch>
            <a:fillRect/>
          </a:stretch>
        </p:blipFill>
        <p:spPr>
          <a:xfrm>
            <a:off x="9188605" y="0"/>
            <a:ext cx="3003395" cy="1225137"/>
          </a:xfrm>
          <a:prstGeom prst="rect">
            <a:avLst/>
          </a:prstGeom>
        </p:spPr>
      </p:pic>
    </p:spTree>
    <p:extLst>
      <p:ext uri="{BB962C8B-B14F-4D97-AF65-F5344CB8AC3E}">
        <p14:creationId xmlns:p14="http://schemas.microsoft.com/office/powerpoint/2010/main" val="3357741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0CE8-8796-D90B-1D35-A0D94B0F2B97}"/>
              </a:ext>
            </a:extLst>
          </p:cNvPr>
          <p:cNvSpPr>
            <a:spLocks noGrp="1"/>
          </p:cNvSpPr>
          <p:nvPr>
            <p:ph type="title"/>
          </p:nvPr>
        </p:nvSpPr>
        <p:spPr/>
        <p:txBody>
          <a:bodyPr/>
          <a:lstStyle/>
          <a:p>
            <a:r>
              <a:rPr lang="en-US" sz="4400" b="1" dirty="0" err="1">
                <a:solidFill>
                  <a:schemeClr val="accent4"/>
                </a:solidFill>
              </a:rPr>
              <a:t>Himmelreich’s</a:t>
            </a:r>
            <a:r>
              <a:rPr lang="en-US" sz="4400" b="1" dirty="0">
                <a:solidFill>
                  <a:schemeClr val="accent4"/>
                </a:solidFill>
              </a:rPr>
              <a:t> 5 reasons against Democratizing AI 3/5</a:t>
            </a:r>
            <a:endParaRPr lang="en-US" dirty="0"/>
          </a:p>
        </p:txBody>
      </p:sp>
      <p:sp>
        <p:nvSpPr>
          <p:cNvPr id="3" name="Content Placeholder 2">
            <a:extLst>
              <a:ext uri="{FF2B5EF4-FFF2-40B4-BE49-F238E27FC236}">
                <a16:creationId xmlns:a16="http://schemas.microsoft.com/office/drawing/2014/main" id="{2F9CCA16-A831-A6F2-DDC6-95DCE6CDA2C2}"/>
              </a:ext>
            </a:extLst>
          </p:cNvPr>
          <p:cNvSpPr>
            <a:spLocks noGrp="1"/>
          </p:cNvSpPr>
          <p:nvPr>
            <p:ph idx="1"/>
          </p:nvPr>
        </p:nvSpPr>
        <p:spPr/>
        <p:txBody>
          <a:bodyPr>
            <a:normAutofit fontScale="92500" lnSpcReduction="20000"/>
          </a:bodyPr>
          <a:lstStyle/>
          <a:p>
            <a:pPr marL="514350" indent="-514350">
              <a:buFont typeface="+mj-lt"/>
              <a:buAutoNum type="arabicPeriod"/>
            </a:pPr>
            <a:endParaRPr lang="en-US" dirty="0"/>
          </a:p>
          <a:p>
            <a:pPr marL="514350" indent="-514350">
              <a:buFont typeface="+mj-lt"/>
              <a:buAutoNum type="arabicPeriod"/>
            </a:pPr>
            <a:r>
              <a:rPr lang="en-US" dirty="0">
                <a:solidFill>
                  <a:schemeClr val="accent2">
                    <a:lumMod val="50000"/>
                  </a:schemeClr>
                </a:solidFill>
              </a:rPr>
              <a:t>Weak grounds</a:t>
            </a:r>
          </a:p>
          <a:p>
            <a:pPr marL="514350" indent="-514350">
              <a:buFont typeface="+mj-lt"/>
              <a:buAutoNum type="arabicPeriod"/>
            </a:pPr>
            <a:r>
              <a:rPr lang="en-US" dirty="0">
                <a:solidFill>
                  <a:schemeClr val="accent2">
                    <a:lumMod val="50000"/>
                  </a:schemeClr>
                </a:solidFill>
              </a:rPr>
              <a:t>Redundancy</a:t>
            </a:r>
          </a:p>
          <a:p>
            <a:pPr marL="514350" indent="-514350">
              <a:buFont typeface="+mj-lt"/>
              <a:buAutoNum type="arabicPeriod"/>
            </a:pPr>
            <a:r>
              <a:rPr lang="en-US" dirty="0">
                <a:solidFill>
                  <a:schemeClr val="accent5"/>
                </a:solidFill>
              </a:rPr>
              <a:t>Resource intensity </a:t>
            </a:r>
            <a:r>
              <a:rPr lang="en-US" dirty="0"/>
              <a:t>– implementational challenges due to high demand for cognitive, financial, &amp; temporal, resources of democracy—and especially direct democracy--can lead to democratization of AI being “</a:t>
            </a:r>
            <a:r>
              <a:rPr lang="en-US" dirty="0">
                <a:solidFill>
                  <a:schemeClr val="accent4"/>
                </a:solidFill>
              </a:rPr>
              <a:t>infeasible, inefficient, or inequitable</a:t>
            </a:r>
            <a:r>
              <a:rPr lang="en-US" dirty="0"/>
              <a:t>.” Compounding factor: the least advantaged may have the fewest of these recourses, so would be marginalized further.  This leads to tension between participation &amp; deliberation. </a:t>
            </a:r>
          </a:p>
          <a:p>
            <a:pPr marL="514350" indent="-514350">
              <a:buFont typeface="+mj-lt"/>
              <a:buAutoNum type="arabicPeriod"/>
            </a:pPr>
            <a:r>
              <a:rPr lang="en-US" dirty="0">
                <a:solidFill>
                  <a:schemeClr val="accent2">
                    <a:lumMod val="50000"/>
                  </a:schemeClr>
                </a:solidFill>
              </a:rPr>
              <a:t>Popular oversights</a:t>
            </a:r>
          </a:p>
          <a:p>
            <a:pPr marL="514350" indent="-514350">
              <a:buFont typeface="+mj-lt"/>
              <a:buAutoNum type="arabicPeriod"/>
            </a:pPr>
            <a:r>
              <a:rPr lang="en-US" dirty="0">
                <a:solidFill>
                  <a:schemeClr val="accent2">
                    <a:lumMod val="50000"/>
                  </a:schemeClr>
                </a:solidFill>
              </a:rPr>
              <a:t>Theoretical and practical inefficacy</a:t>
            </a:r>
          </a:p>
          <a:p>
            <a:pPr marL="514350" indent="-514350">
              <a:buFont typeface="+mj-lt"/>
              <a:buAutoNum type="arabicPeriod"/>
            </a:pPr>
            <a:endParaRPr lang="en-US" dirty="0"/>
          </a:p>
          <a:p>
            <a:pPr marL="514350" indent="-514350">
              <a:buFont typeface="+mj-lt"/>
              <a:buAutoNum type="arabicPeriod"/>
            </a:pPr>
            <a:endParaRPr lang="en-US" dirty="0"/>
          </a:p>
          <a:p>
            <a:endParaRPr lang="en-US" dirty="0"/>
          </a:p>
          <a:p>
            <a:endParaRPr lang="en-US" dirty="0"/>
          </a:p>
        </p:txBody>
      </p:sp>
      <p:pic>
        <p:nvPicPr>
          <p:cNvPr id="4" name="Content Placeholder 4" descr="Graphical user interface, text, application&#10;&#10;Description automatically generated">
            <a:extLst>
              <a:ext uri="{FF2B5EF4-FFF2-40B4-BE49-F238E27FC236}">
                <a16:creationId xmlns:a16="http://schemas.microsoft.com/office/drawing/2014/main" id="{404A31C5-EE83-AD07-4622-4C0BFC5915A0}"/>
              </a:ext>
            </a:extLst>
          </p:cNvPr>
          <p:cNvPicPr>
            <a:picLocks noChangeAspect="1"/>
          </p:cNvPicPr>
          <p:nvPr/>
        </p:nvPicPr>
        <p:blipFill>
          <a:blip r:embed="rId3"/>
          <a:stretch>
            <a:fillRect/>
          </a:stretch>
        </p:blipFill>
        <p:spPr>
          <a:xfrm>
            <a:off x="9188605" y="0"/>
            <a:ext cx="3003395" cy="1225137"/>
          </a:xfrm>
          <a:prstGeom prst="rect">
            <a:avLst/>
          </a:prstGeom>
        </p:spPr>
      </p:pic>
    </p:spTree>
    <p:extLst>
      <p:ext uri="{BB962C8B-B14F-4D97-AF65-F5344CB8AC3E}">
        <p14:creationId xmlns:p14="http://schemas.microsoft.com/office/powerpoint/2010/main" val="233640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0CE8-8796-D90B-1D35-A0D94B0F2B97}"/>
              </a:ext>
            </a:extLst>
          </p:cNvPr>
          <p:cNvSpPr>
            <a:spLocks noGrp="1"/>
          </p:cNvSpPr>
          <p:nvPr>
            <p:ph type="title"/>
          </p:nvPr>
        </p:nvSpPr>
        <p:spPr/>
        <p:txBody>
          <a:bodyPr/>
          <a:lstStyle/>
          <a:p>
            <a:r>
              <a:rPr lang="en-US" sz="4400" b="1" dirty="0" err="1">
                <a:solidFill>
                  <a:schemeClr val="accent4"/>
                </a:solidFill>
              </a:rPr>
              <a:t>Himmelreich’s</a:t>
            </a:r>
            <a:r>
              <a:rPr lang="en-US" sz="4400" b="1" dirty="0">
                <a:solidFill>
                  <a:schemeClr val="accent4"/>
                </a:solidFill>
              </a:rPr>
              <a:t> 5 reasons against democratizing AI 4/5</a:t>
            </a:r>
            <a:endParaRPr lang="en-US" dirty="0"/>
          </a:p>
        </p:txBody>
      </p:sp>
      <p:sp>
        <p:nvSpPr>
          <p:cNvPr id="3" name="Content Placeholder 2">
            <a:extLst>
              <a:ext uri="{FF2B5EF4-FFF2-40B4-BE49-F238E27FC236}">
                <a16:creationId xmlns:a16="http://schemas.microsoft.com/office/drawing/2014/main" id="{2F9CCA16-A831-A6F2-DDC6-95DCE6CDA2C2}"/>
              </a:ext>
            </a:extLst>
          </p:cNvPr>
          <p:cNvSpPr>
            <a:spLocks noGrp="1"/>
          </p:cNvSpPr>
          <p:nvPr>
            <p:ph idx="1"/>
          </p:nvPr>
        </p:nvSpPr>
        <p:spPr/>
        <p:txBody>
          <a:bodyPr>
            <a:normAutofit lnSpcReduction="10000"/>
          </a:bodyPr>
          <a:lstStyle/>
          <a:p>
            <a:pPr marL="0" indent="0">
              <a:buNone/>
            </a:pPr>
            <a:endParaRPr lang="en-US" dirty="0"/>
          </a:p>
          <a:p>
            <a:pPr marL="514350" indent="-514350">
              <a:buFont typeface="+mj-lt"/>
              <a:buAutoNum type="arabicPeriod"/>
            </a:pPr>
            <a:r>
              <a:rPr lang="en-US" dirty="0">
                <a:solidFill>
                  <a:schemeClr val="accent2">
                    <a:lumMod val="75000"/>
                  </a:schemeClr>
                </a:solidFill>
              </a:rPr>
              <a:t>Weak grounds</a:t>
            </a:r>
          </a:p>
          <a:p>
            <a:pPr marL="514350" indent="-514350">
              <a:buFont typeface="+mj-lt"/>
              <a:buAutoNum type="arabicPeriod"/>
            </a:pPr>
            <a:r>
              <a:rPr lang="en-US" dirty="0">
                <a:solidFill>
                  <a:schemeClr val="accent2">
                    <a:lumMod val="75000"/>
                  </a:schemeClr>
                </a:solidFill>
              </a:rPr>
              <a:t>Redundancy</a:t>
            </a:r>
          </a:p>
          <a:p>
            <a:pPr marL="514350" indent="-514350">
              <a:buFont typeface="+mj-lt"/>
              <a:buAutoNum type="arabicPeriod"/>
            </a:pPr>
            <a:r>
              <a:rPr lang="en-US" dirty="0">
                <a:solidFill>
                  <a:schemeClr val="accent2">
                    <a:lumMod val="75000"/>
                  </a:schemeClr>
                </a:solidFill>
              </a:rPr>
              <a:t>Resource intensity</a:t>
            </a:r>
          </a:p>
          <a:p>
            <a:pPr marL="514350" indent="-514350">
              <a:buFont typeface="+mj-lt"/>
              <a:buAutoNum type="arabicPeriod"/>
            </a:pPr>
            <a:r>
              <a:rPr lang="en-US" dirty="0">
                <a:solidFill>
                  <a:schemeClr val="accent5"/>
                </a:solidFill>
              </a:rPr>
              <a:t>Popular oversights </a:t>
            </a:r>
            <a:r>
              <a:rPr lang="en-US" dirty="0"/>
              <a:t>– call to democratize AI emphasizes </a:t>
            </a:r>
            <a:r>
              <a:rPr lang="en-US" dirty="0">
                <a:solidFill>
                  <a:schemeClr val="accent4"/>
                </a:solidFill>
              </a:rPr>
              <a:t>participation</a:t>
            </a:r>
            <a:r>
              <a:rPr lang="en-US" dirty="0"/>
              <a:t> over </a:t>
            </a:r>
            <a:r>
              <a:rPr lang="en-US" dirty="0">
                <a:solidFill>
                  <a:schemeClr val="accent4"/>
                </a:solidFill>
              </a:rPr>
              <a:t>deliberation</a:t>
            </a:r>
            <a:r>
              <a:rPr lang="en-US" dirty="0"/>
              <a:t>. But, without systems to ensure that participation yields rational and unbiased collective decision-making, the process is susceptible to cognitive biases, motivated reasoning, groupishness, and may result in moral short-sightedness.</a:t>
            </a:r>
          </a:p>
          <a:p>
            <a:pPr marL="514350" indent="-514350">
              <a:buFont typeface="+mj-lt"/>
              <a:buAutoNum type="arabicPeriod"/>
            </a:pPr>
            <a:r>
              <a:rPr lang="en-US" dirty="0">
                <a:solidFill>
                  <a:schemeClr val="accent2">
                    <a:lumMod val="75000"/>
                  </a:schemeClr>
                </a:solidFill>
              </a:rPr>
              <a:t>Theoretical and practical inefficacy</a:t>
            </a:r>
          </a:p>
          <a:p>
            <a:pPr marL="514350" indent="-514350">
              <a:buFont typeface="+mj-lt"/>
              <a:buAutoNum type="arabicPeriod"/>
            </a:pPr>
            <a:endParaRPr lang="en-US" dirty="0"/>
          </a:p>
          <a:p>
            <a:pPr marL="514350" indent="-514350">
              <a:buFont typeface="+mj-lt"/>
              <a:buAutoNum type="arabicPeriod"/>
            </a:pPr>
            <a:endParaRPr lang="en-US" dirty="0"/>
          </a:p>
          <a:p>
            <a:endParaRPr lang="en-US" dirty="0"/>
          </a:p>
          <a:p>
            <a:endParaRPr lang="en-US" dirty="0"/>
          </a:p>
        </p:txBody>
      </p:sp>
      <p:pic>
        <p:nvPicPr>
          <p:cNvPr id="4" name="Content Placeholder 4" descr="Graphical user interface, text, application&#10;&#10;Description automatically generated">
            <a:extLst>
              <a:ext uri="{FF2B5EF4-FFF2-40B4-BE49-F238E27FC236}">
                <a16:creationId xmlns:a16="http://schemas.microsoft.com/office/drawing/2014/main" id="{DE492CCA-E82B-F00F-06BF-D77E93197BFB}"/>
              </a:ext>
            </a:extLst>
          </p:cNvPr>
          <p:cNvPicPr>
            <a:picLocks noChangeAspect="1"/>
          </p:cNvPicPr>
          <p:nvPr/>
        </p:nvPicPr>
        <p:blipFill>
          <a:blip r:embed="rId2"/>
          <a:stretch>
            <a:fillRect/>
          </a:stretch>
        </p:blipFill>
        <p:spPr>
          <a:xfrm>
            <a:off x="9188605" y="0"/>
            <a:ext cx="3003395" cy="1225137"/>
          </a:xfrm>
          <a:prstGeom prst="rect">
            <a:avLst/>
          </a:prstGeom>
        </p:spPr>
      </p:pic>
    </p:spTree>
    <p:extLst>
      <p:ext uri="{BB962C8B-B14F-4D97-AF65-F5344CB8AC3E}">
        <p14:creationId xmlns:p14="http://schemas.microsoft.com/office/powerpoint/2010/main" val="650931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E23F960-8BB8-8741-8620-A14BA4CADC9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922" t="9091" r="14119" b="1"/>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83D7B3-A2E4-514B-BFDE-6BFC9B4F35F2}"/>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t>2. Very Brief Introduction to AI Ethics</a:t>
            </a:r>
          </a:p>
        </p:txBody>
      </p:sp>
      <p:sp>
        <p:nvSpPr>
          <p:cNvPr id="19"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969E4AA-B667-D444-9989-F4389F2CE08F}"/>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r>
              <a:rPr lang="en-US" sz="1700" dirty="0">
                <a:solidFill>
                  <a:schemeClr val="tx1"/>
                </a:solidFill>
              </a:rPr>
              <a:t>A broad overview and summary of one framework for ethical AI</a:t>
            </a:r>
          </a:p>
        </p:txBody>
      </p:sp>
      <p:sp>
        <p:nvSpPr>
          <p:cNvPr id="6" name="TextBox 5">
            <a:extLst>
              <a:ext uri="{FF2B5EF4-FFF2-40B4-BE49-F238E27FC236}">
                <a16:creationId xmlns:a16="http://schemas.microsoft.com/office/drawing/2014/main" id="{BB52F3A7-3540-7045-B8F1-9235FE3B5C87}"/>
              </a:ext>
            </a:extLst>
          </p:cNvPr>
          <p:cNvSpPr txBox="1"/>
          <p:nvPr/>
        </p:nvSpPr>
        <p:spPr>
          <a:xfrm>
            <a:off x="9732674"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actuaries.digital/2018/10/18/ethical-challenges-of-artificial-intelligence-ai/">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723843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0CE8-8796-D90B-1D35-A0D94B0F2B97}"/>
              </a:ext>
            </a:extLst>
          </p:cNvPr>
          <p:cNvSpPr>
            <a:spLocks noGrp="1"/>
          </p:cNvSpPr>
          <p:nvPr>
            <p:ph type="title"/>
          </p:nvPr>
        </p:nvSpPr>
        <p:spPr/>
        <p:txBody>
          <a:bodyPr/>
          <a:lstStyle/>
          <a:p>
            <a:r>
              <a:rPr lang="en-US" sz="4400" b="1" dirty="0" err="1">
                <a:solidFill>
                  <a:schemeClr val="accent4"/>
                </a:solidFill>
              </a:rPr>
              <a:t>Himmelreich’s</a:t>
            </a:r>
            <a:r>
              <a:rPr lang="en-US" sz="4400" b="1" dirty="0">
                <a:solidFill>
                  <a:schemeClr val="accent4"/>
                </a:solidFill>
              </a:rPr>
              <a:t> 5 reasons against Democratizing AI 5/5</a:t>
            </a:r>
            <a:endParaRPr lang="en-US" dirty="0"/>
          </a:p>
        </p:txBody>
      </p:sp>
      <p:sp>
        <p:nvSpPr>
          <p:cNvPr id="3" name="Content Placeholder 2">
            <a:extLst>
              <a:ext uri="{FF2B5EF4-FFF2-40B4-BE49-F238E27FC236}">
                <a16:creationId xmlns:a16="http://schemas.microsoft.com/office/drawing/2014/main" id="{2F9CCA16-A831-A6F2-DDC6-95DCE6CDA2C2}"/>
              </a:ext>
            </a:extLst>
          </p:cNvPr>
          <p:cNvSpPr>
            <a:spLocks noGrp="1"/>
          </p:cNvSpPr>
          <p:nvPr>
            <p:ph idx="1"/>
          </p:nvPr>
        </p:nvSpPr>
        <p:spPr/>
        <p:txBody>
          <a:bodyPr>
            <a:normAutofit fontScale="92500" lnSpcReduction="10000"/>
          </a:bodyPr>
          <a:lstStyle/>
          <a:p>
            <a:pPr marL="514350" indent="-514350">
              <a:buFont typeface="+mj-lt"/>
              <a:buAutoNum type="arabicPeriod"/>
            </a:pPr>
            <a:endParaRPr lang="en-US" dirty="0">
              <a:solidFill>
                <a:schemeClr val="accent2">
                  <a:lumMod val="75000"/>
                </a:schemeClr>
              </a:solidFill>
            </a:endParaRPr>
          </a:p>
          <a:p>
            <a:pPr marL="514350" indent="-514350">
              <a:buFont typeface="+mj-lt"/>
              <a:buAutoNum type="arabicPeriod"/>
            </a:pPr>
            <a:r>
              <a:rPr lang="en-US" dirty="0">
                <a:solidFill>
                  <a:schemeClr val="accent2">
                    <a:lumMod val="50000"/>
                  </a:schemeClr>
                </a:solidFill>
              </a:rPr>
              <a:t>Weak grounds</a:t>
            </a:r>
          </a:p>
          <a:p>
            <a:pPr marL="514350" indent="-514350">
              <a:buFont typeface="+mj-lt"/>
              <a:buAutoNum type="arabicPeriod"/>
            </a:pPr>
            <a:r>
              <a:rPr lang="en-US" dirty="0">
                <a:solidFill>
                  <a:schemeClr val="accent2">
                    <a:lumMod val="50000"/>
                  </a:schemeClr>
                </a:solidFill>
              </a:rPr>
              <a:t>Redundancy</a:t>
            </a:r>
          </a:p>
          <a:p>
            <a:pPr marL="514350" indent="-514350">
              <a:buFont typeface="+mj-lt"/>
              <a:buAutoNum type="arabicPeriod"/>
            </a:pPr>
            <a:r>
              <a:rPr lang="en-US" dirty="0">
                <a:solidFill>
                  <a:schemeClr val="accent2">
                    <a:lumMod val="50000"/>
                  </a:schemeClr>
                </a:solidFill>
              </a:rPr>
              <a:t>Resource intensity</a:t>
            </a:r>
          </a:p>
          <a:p>
            <a:pPr marL="514350" indent="-514350">
              <a:buFont typeface="+mj-lt"/>
              <a:buAutoNum type="arabicPeriod"/>
            </a:pPr>
            <a:r>
              <a:rPr lang="en-US" dirty="0">
                <a:solidFill>
                  <a:schemeClr val="accent2">
                    <a:lumMod val="50000"/>
                  </a:schemeClr>
                </a:solidFill>
              </a:rPr>
              <a:t>Popular oversights</a:t>
            </a:r>
          </a:p>
          <a:p>
            <a:pPr marL="514350" indent="-514350">
              <a:buFont typeface="+mj-lt"/>
              <a:buAutoNum type="arabicPeriod"/>
            </a:pPr>
            <a:r>
              <a:rPr lang="en-US" dirty="0">
                <a:solidFill>
                  <a:schemeClr val="accent5"/>
                </a:solidFill>
              </a:rPr>
              <a:t>Theoretical and practical inefficacy </a:t>
            </a:r>
            <a:r>
              <a:rPr lang="en-US" dirty="0"/>
              <a:t>– “</a:t>
            </a:r>
            <a:r>
              <a:rPr lang="en-US" i="1" dirty="0">
                <a:effectLst/>
                <a:latin typeface="Times" pitchFamily="2" charset="0"/>
              </a:rPr>
              <a:t>A final reason against the call to democratize AI is not that there is something wrong with it, but that the call to democratize</a:t>
            </a:r>
            <a:r>
              <a:rPr lang="en-US" dirty="0">
                <a:latin typeface="Times" pitchFamily="2" charset="0"/>
              </a:rPr>
              <a:t> </a:t>
            </a:r>
            <a:r>
              <a:rPr lang="en-US" i="1" dirty="0">
                <a:effectLst/>
                <a:latin typeface="Times" pitchFamily="2" charset="0"/>
              </a:rPr>
              <a:t>AI fails to speak to the concerns that animate it [injustice, oppression, etc.]” </a:t>
            </a:r>
            <a:r>
              <a:rPr lang="en-US" dirty="0">
                <a:effectLst/>
                <a:latin typeface="Times" pitchFamily="2" charset="0"/>
              </a:rPr>
              <a:t>since</a:t>
            </a:r>
            <a:r>
              <a:rPr lang="en-US" i="1" dirty="0">
                <a:effectLst/>
                <a:latin typeface="Times" pitchFamily="2" charset="0"/>
              </a:rPr>
              <a:t> “[d]</a:t>
            </a:r>
            <a:r>
              <a:rPr lang="en-US" i="1" dirty="0" err="1">
                <a:effectLst/>
                <a:latin typeface="Times" pitchFamily="2" charset="0"/>
              </a:rPr>
              <a:t>emocracy</a:t>
            </a:r>
            <a:r>
              <a:rPr lang="en-US" i="1" dirty="0">
                <a:effectLst/>
                <a:latin typeface="Times" pitchFamily="2" charset="0"/>
              </a:rPr>
              <a:t> is normatively thin.” “deliberative conception of democracy” is a step is preferable, but also insufficiently thick.</a:t>
            </a:r>
            <a:endParaRPr lang="en-US" dirty="0">
              <a:effectLst/>
              <a:latin typeface="Times" pitchFamily="2" charset="0"/>
            </a:endParaRP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1040263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30CE8-8796-D90B-1D35-A0D94B0F2B97}"/>
              </a:ext>
            </a:extLst>
          </p:cNvPr>
          <p:cNvSpPr>
            <a:spLocks noGrp="1"/>
          </p:cNvSpPr>
          <p:nvPr>
            <p:ph type="title"/>
          </p:nvPr>
        </p:nvSpPr>
        <p:spPr>
          <a:xfrm>
            <a:off x="841248" y="548640"/>
            <a:ext cx="3600860" cy="5431536"/>
          </a:xfrm>
        </p:spPr>
        <p:txBody>
          <a:bodyPr>
            <a:normAutofit/>
          </a:bodyPr>
          <a:lstStyle/>
          <a:p>
            <a:r>
              <a:rPr lang="en-US" sz="5400"/>
              <a:t>Conclusion</a:t>
            </a:r>
          </a:p>
        </p:txBody>
      </p:sp>
      <p:sp>
        <p:nvSpPr>
          <p:cNvPr id="2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F9CCA16-A831-A6F2-DDC6-95DCE6CDA2C2}"/>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endParaRPr lang="en-US" dirty="0"/>
          </a:p>
          <a:p>
            <a:pPr marL="0" indent="0">
              <a:buNone/>
            </a:pPr>
            <a:r>
              <a:rPr lang="en-US" dirty="0"/>
              <a:t>Rather than emphasizing popular participation – the broader and deeper the better – emphasis should be on shoring up democratic processes within existing governance structures.</a:t>
            </a:r>
          </a:p>
          <a:p>
            <a:pPr marL="0" indent="0">
              <a:buNone/>
            </a:pP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319574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9179FA4-70E1-3D2A-F902-B448ADAB30D4}"/>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rPr>
              <a:t>Exercises </a:t>
            </a:r>
          </a:p>
        </p:txBody>
      </p:sp>
      <p:graphicFrame>
        <p:nvGraphicFramePr>
          <p:cNvPr id="5" name="Content Placeholder 2">
            <a:extLst>
              <a:ext uri="{FF2B5EF4-FFF2-40B4-BE49-F238E27FC236}">
                <a16:creationId xmlns:a16="http://schemas.microsoft.com/office/drawing/2014/main" id="{ED098F21-75C2-9ABB-FB42-08939338A91E}"/>
              </a:ext>
            </a:extLst>
          </p:cNvPr>
          <p:cNvGraphicFramePr>
            <a:graphicFrameLocks noGrp="1"/>
          </p:cNvGraphicFramePr>
          <p:nvPr>
            <p:ph idx="1"/>
            <p:extLst>
              <p:ext uri="{D42A27DB-BD31-4B8C-83A1-F6EECF244321}">
                <p14:modId xmlns:p14="http://schemas.microsoft.com/office/powerpoint/2010/main" val="1632262432"/>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4561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F47C18-9D7D-7457-A54E-A9334754FC50}"/>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5 minute BREAK</a:t>
            </a:r>
          </a:p>
        </p:txBody>
      </p:sp>
      <p:sp>
        <p:nvSpPr>
          <p:cNvPr id="3" name="Text Placeholder 2">
            <a:extLst>
              <a:ext uri="{FF2B5EF4-FFF2-40B4-BE49-F238E27FC236}">
                <a16:creationId xmlns:a16="http://schemas.microsoft.com/office/drawing/2014/main" id="{CFDB8611-5E44-9AE1-EDEF-551245E3148E}"/>
              </a:ext>
            </a:extLst>
          </p:cNvPr>
          <p:cNvSpPr>
            <a:spLocks noGrp="1"/>
          </p:cNvSpPr>
          <p:nvPr>
            <p:ph type="body" idx="1"/>
          </p:nvPr>
        </p:nvSpPr>
        <p:spPr>
          <a:xfrm>
            <a:off x="890339" y="4636008"/>
            <a:ext cx="3734014" cy="1572768"/>
          </a:xfrm>
        </p:spPr>
        <p:txBody>
          <a:bodyPr vert="horz" lIns="91440" tIns="45720" rIns="91440" bIns="45720" rtlCol="0">
            <a:normAutofit/>
          </a:bodyPr>
          <a:lstStyle/>
          <a:p>
            <a:endParaRPr lang="en-US" dirty="0">
              <a:solidFill>
                <a:schemeClr val="tx1"/>
              </a:solidFill>
            </a:endParaRP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early morning coffee with bread and a newspaper on top of the table">
            <a:extLst>
              <a:ext uri="{FF2B5EF4-FFF2-40B4-BE49-F238E27FC236}">
                <a16:creationId xmlns:a16="http://schemas.microsoft.com/office/drawing/2014/main" id="{8D176D9B-F902-615E-8A8A-12BF150EC517}"/>
              </a:ext>
            </a:extLst>
          </p:cNvPr>
          <p:cNvPicPr>
            <a:picLocks noChangeAspect="1"/>
          </p:cNvPicPr>
          <p:nvPr/>
        </p:nvPicPr>
        <p:blipFill rotWithShape="1">
          <a:blip r:embed="rId2"/>
          <a:srcRect l="12157" r="2088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81248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wall, indoor, tool&#10;&#10;Description automatically generated">
            <a:extLst>
              <a:ext uri="{FF2B5EF4-FFF2-40B4-BE49-F238E27FC236}">
                <a16:creationId xmlns:a16="http://schemas.microsoft.com/office/drawing/2014/main" id="{0ACC35E1-93D3-BE90-1FBD-38D404FA66FE}"/>
              </a:ext>
            </a:extLst>
          </p:cNvPr>
          <p:cNvPicPr>
            <a:picLocks noChangeAspect="1"/>
          </p:cNvPicPr>
          <p:nvPr/>
        </p:nvPicPr>
        <p:blipFill rotWithShape="1">
          <a:blip r:embed="rId3">
            <a:alphaModFix amt="50000"/>
            <a:extLst>
              <a:ext uri="{837473B0-CC2E-450A-ABE3-18F120FF3D39}">
                <a1611:picAttrSrcUrl xmlns:a1611="http://schemas.microsoft.com/office/drawing/2016/11/main" r:id="rId4"/>
              </a:ext>
            </a:extLst>
          </a:blip>
          <a:srcRect t="15073"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8893772B-0F2F-DBF8-9809-56C1D650774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6. Can AIs participate in democratic decision-making?</a:t>
            </a:r>
          </a:p>
        </p:txBody>
      </p:sp>
      <p:sp>
        <p:nvSpPr>
          <p:cNvPr id="3" name="Text Placeholder 2">
            <a:extLst>
              <a:ext uri="{FF2B5EF4-FFF2-40B4-BE49-F238E27FC236}">
                <a16:creationId xmlns:a16="http://schemas.microsoft.com/office/drawing/2014/main" id="{398D3051-8FA2-D9C7-6D05-7EEC4DC85319}"/>
              </a:ext>
            </a:extLst>
          </p:cNvPr>
          <p:cNvSpPr>
            <a:spLocks noGrp="1"/>
          </p:cNvSpPr>
          <p:nvPr>
            <p:ph type="body" idx="1"/>
          </p:nvPr>
        </p:nvSpPr>
        <p:spPr>
          <a:xfrm>
            <a:off x="1527048" y="4599432"/>
            <a:ext cx="9144000" cy="1536192"/>
          </a:xfrm>
        </p:spPr>
        <p:txBody>
          <a:bodyPr vert="horz" lIns="91440" tIns="45720" rIns="91440" bIns="45720" rtlCol="0">
            <a:normAutofit/>
          </a:bodyPr>
          <a:lstStyle/>
          <a:p>
            <a:pPr algn="ctr"/>
            <a:endParaRPr lang="en-US">
              <a:solidFill>
                <a:srgbClr val="FFFFFF"/>
              </a:solidFill>
            </a:endParaRP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C996B80-A730-3845-A969-51E732E54E03}"/>
              </a:ext>
            </a:extLst>
          </p:cNvPr>
          <p:cNvSpPr txBox="1"/>
          <p:nvPr/>
        </p:nvSpPr>
        <p:spPr>
          <a:xfrm>
            <a:off x="988190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lectronics-lab.com/mirobot-robot-arm-live-kickstart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663688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B87C-0B1E-E963-0ADF-E5BB111B48D5}"/>
              </a:ext>
            </a:extLst>
          </p:cNvPr>
          <p:cNvSpPr>
            <a:spLocks noGrp="1"/>
          </p:cNvSpPr>
          <p:nvPr>
            <p:ph type="title"/>
          </p:nvPr>
        </p:nvSpPr>
        <p:spPr/>
        <p:txBody>
          <a:bodyPr/>
          <a:lstStyle/>
          <a:p>
            <a:r>
              <a:rPr lang="en-US" dirty="0"/>
              <a:t>First, an ambiguity</a:t>
            </a:r>
          </a:p>
        </p:txBody>
      </p:sp>
      <p:sp>
        <p:nvSpPr>
          <p:cNvPr id="3" name="Content Placeholder 2">
            <a:extLst>
              <a:ext uri="{FF2B5EF4-FFF2-40B4-BE49-F238E27FC236}">
                <a16:creationId xmlns:a16="http://schemas.microsoft.com/office/drawing/2014/main" id="{840B358D-093A-142B-90AD-F0DC2DA9FA59}"/>
              </a:ext>
            </a:extLst>
          </p:cNvPr>
          <p:cNvSpPr>
            <a:spLocks noGrp="1"/>
          </p:cNvSpPr>
          <p:nvPr>
            <p:ph idx="1"/>
          </p:nvPr>
        </p:nvSpPr>
        <p:spPr/>
        <p:txBody>
          <a:bodyPr>
            <a:normAutofit lnSpcReduction="10000"/>
          </a:bodyPr>
          <a:lstStyle/>
          <a:p>
            <a:pPr marL="0" indent="0">
              <a:buNone/>
            </a:pPr>
            <a:r>
              <a:rPr lang="en-US" dirty="0">
                <a:solidFill>
                  <a:schemeClr val="accent5"/>
                </a:solidFill>
              </a:rPr>
              <a:t>Q: How, if at all, should AIs participate in democracy? </a:t>
            </a:r>
          </a:p>
          <a:p>
            <a:pPr marL="0" indent="0">
              <a:buNone/>
            </a:pPr>
            <a:r>
              <a:rPr lang="en-US" i="1" dirty="0">
                <a:solidFill>
                  <a:schemeClr val="accent2"/>
                </a:solidFill>
              </a:rPr>
              <a:t>A: Depends on whether we’re talking about weak AI or strong AI/AGI.</a:t>
            </a:r>
            <a:endParaRPr lang="en-US" dirty="0">
              <a:solidFill>
                <a:schemeClr val="accent2"/>
              </a:solidFill>
            </a:endParaRPr>
          </a:p>
          <a:p>
            <a:pPr marL="0" indent="0">
              <a:buNone/>
            </a:pPr>
            <a:endParaRPr lang="en-US" dirty="0"/>
          </a:p>
          <a:p>
            <a:pPr marL="0" indent="0">
              <a:buNone/>
            </a:pPr>
            <a:r>
              <a:rPr lang="en-US" b="1" dirty="0">
                <a:solidFill>
                  <a:schemeClr val="accent4"/>
                </a:solidFill>
              </a:rPr>
              <a:t>The weak-AI participation in democratic practices:</a:t>
            </a:r>
            <a:r>
              <a:rPr lang="en-US" dirty="0">
                <a:solidFill>
                  <a:schemeClr val="accent4"/>
                </a:solidFill>
              </a:rPr>
              <a:t> </a:t>
            </a:r>
            <a:r>
              <a:rPr lang="en-US" dirty="0"/>
              <a:t>As support for machine learning systems and algorithms supporting democratic procedures (e.g., in  voting systems, systems of public information exchange, including digital and social media algorithms, etc.) </a:t>
            </a:r>
          </a:p>
          <a:p>
            <a:pPr marL="0" indent="0">
              <a:buNone/>
            </a:pPr>
            <a:endParaRPr lang="en-US" dirty="0"/>
          </a:p>
          <a:p>
            <a:pPr marL="0" indent="0">
              <a:buNone/>
            </a:pPr>
            <a:r>
              <a:rPr lang="en-US" b="1" dirty="0">
                <a:solidFill>
                  <a:schemeClr val="accent4"/>
                </a:solidFill>
              </a:rPr>
              <a:t>The Strong AI/AGI participation: </a:t>
            </a:r>
            <a:r>
              <a:rPr lang="en-US" dirty="0"/>
              <a:t>As any autonomous agent of the polis with rights consistent with citizenship?</a:t>
            </a:r>
          </a:p>
        </p:txBody>
      </p:sp>
    </p:spTree>
    <p:extLst>
      <p:ext uri="{BB962C8B-B14F-4D97-AF65-F5344CB8AC3E}">
        <p14:creationId xmlns:p14="http://schemas.microsoft.com/office/powerpoint/2010/main" val="2023330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051F7-3B3D-F18A-9BE5-EB54E8E897B7}"/>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000" kern="1200" dirty="0">
                <a:latin typeface="+mj-lt"/>
                <a:ea typeface="+mj-ea"/>
                <a:cs typeface="+mj-cs"/>
              </a:rPr>
              <a:t>“The Democratic Inclusion of Artificial Intelligence?”</a:t>
            </a:r>
          </a:p>
        </p:txBody>
      </p:sp>
      <p:sp>
        <p:nvSpPr>
          <p:cNvPr id="6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ontent Placeholder 51">
            <a:extLst>
              <a:ext uri="{FF2B5EF4-FFF2-40B4-BE49-F238E27FC236}">
                <a16:creationId xmlns:a16="http://schemas.microsoft.com/office/drawing/2014/main" id="{C1911276-B976-8068-5CB9-BBCA113A3A9A}"/>
              </a:ext>
            </a:extLst>
          </p:cNvPr>
          <p:cNvSpPr>
            <a:spLocks noGrp="1"/>
          </p:cNvSpPr>
          <p:nvPr>
            <p:ph idx="1"/>
          </p:nvPr>
        </p:nvSpPr>
        <p:spPr>
          <a:xfrm>
            <a:off x="4654295" y="502920"/>
            <a:ext cx="6894576" cy="1463040"/>
          </a:xfrm>
        </p:spPr>
        <p:txBody>
          <a:bodyPr anchor="ctr">
            <a:normAutofit/>
          </a:bodyPr>
          <a:lstStyle/>
          <a:p>
            <a:pPr marL="0" indent="0">
              <a:buNone/>
            </a:pPr>
            <a:r>
              <a:rPr lang="en-US" sz="2700" dirty="0">
                <a:solidFill>
                  <a:schemeClr val="accent4"/>
                </a:solidFill>
              </a:rPr>
              <a:t>From moral </a:t>
            </a:r>
            <a:r>
              <a:rPr lang="en-US" sz="2700" dirty="0" err="1">
                <a:solidFill>
                  <a:schemeClr val="accent4"/>
                </a:solidFill>
              </a:rPr>
              <a:t>patiency</a:t>
            </a:r>
            <a:r>
              <a:rPr lang="en-US" sz="2700" dirty="0">
                <a:solidFill>
                  <a:schemeClr val="accent4"/>
                </a:solidFill>
              </a:rPr>
              <a:t>/moral agency to political patience/political agency</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A5E37886-0D51-4125-EBBE-231A3F9F6FB3}"/>
              </a:ext>
            </a:extLst>
          </p:cNvPr>
          <p:cNvPicPr>
            <a:picLocks noChangeAspect="1"/>
          </p:cNvPicPr>
          <p:nvPr/>
        </p:nvPicPr>
        <p:blipFill>
          <a:blip r:embed="rId2"/>
          <a:stretch>
            <a:fillRect/>
          </a:stretch>
        </p:blipFill>
        <p:spPr>
          <a:xfrm>
            <a:off x="3536275" y="2514600"/>
            <a:ext cx="7271933" cy="2981493"/>
          </a:xfrm>
          <a:prstGeom prst="rect">
            <a:avLst/>
          </a:prstGeom>
        </p:spPr>
      </p:pic>
    </p:spTree>
    <p:extLst>
      <p:ext uri="{BB962C8B-B14F-4D97-AF65-F5344CB8AC3E}">
        <p14:creationId xmlns:p14="http://schemas.microsoft.com/office/powerpoint/2010/main" val="3458930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B87C-0B1E-E963-0ADF-E5BB111B48D5}"/>
              </a:ext>
            </a:extLst>
          </p:cNvPr>
          <p:cNvSpPr>
            <a:spLocks noGrp="1"/>
          </p:cNvSpPr>
          <p:nvPr>
            <p:ph type="title"/>
          </p:nvPr>
        </p:nvSpPr>
        <p:spPr/>
        <p:txBody>
          <a:bodyPr/>
          <a:lstStyle/>
          <a:p>
            <a:r>
              <a:rPr lang="en-US" dirty="0"/>
              <a:t>Species-ism and the democratic inclusion of AI (AGI/S-AI)</a:t>
            </a:r>
          </a:p>
        </p:txBody>
      </p:sp>
      <p:sp>
        <p:nvSpPr>
          <p:cNvPr id="3" name="Content Placeholder 2">
            <a:extLst>
              <a:ext uri="{FF2B5EF4-FFF2-40B4-BE49-F238E27FC236}">
                <a16:creationId xmlns:a16="http://schemas.microsoft.com/office/drawing/2014/main" id="{840B358D-093A-142B-90AD-F0DC2DA9FA59}"/>
              </a:ext>
            </a:extLst>
          </p:cNvPr>
          <p:cNvSpPr>
            <a:spLocks noGrp="1"/>
          </p:cNvSpPr>
          <p:nvPr>
            <p:ph idx="1"/>
          </p:nvPr>
        </p:nvSpPr>
        <p:spPr/>
        <p:txBody>
          <a:bodyPr>
            <a:normAutofit fontScale="92500" lnSpcReduction="10000"/>
          </a:bodyPr>
          <a:lstStyle/>
          <a:p>
            <a:r>
              <a:rPr lang="en-US" dirty="0">
                <a:solidFill>
                  <a:schemeClr val="accent5"/>
                </a:solidFill>
              </a:rPr>
              <a:t>Objection out of the gates:</a:t>
            </a:r>
            <a:r>
              <a:rPr lang="en-US" dirty="0"/>
              <a:t> AI are not human, so how can they have the same rights to political participation as humans? </a:t>
            </a:r>
          </a:p>
          <a:p>
            <a:r>
              <a:rPr lang="en-US" dirty="0">
                <a:solidFill>
                  <a:schemeClr val="accent5"/>
                </a:solidFill>
              </a:rPr>
              <a:t>Response:</a:t>
            </a:r>
            <a:r>
              <a:rPr lang="en-US" dirty="0"/>
              <a:t> Assume that speciesism is wrong (that all and only humans can qualify for democratic participation just because they are humans).</a:t>
            </a:r>
          </a:p>
          <a:p>
            <a:r>
              <a:rPr lang="en-US" dirty="0">
                <a:solidFill>
                  <a:schemeClr val="accent5"/>
                </a:solidFill>
              </a:rPr>
              <a:t>Question to be addressed: </a:t>
            </a:r>
            <a:r>
              <a:rPr lang="en-US" dirty="0"/>
              <a:t>what </a:t>
            </a:r>
            <a:r>
              <a:rPr lang="en-US" i="1" dirty="0"/>
              <a:t>properties</a:t>
            </a:r>
            <a:r>
              <a:rPr lang="en-US" dirty="0"/>
              <a:t> ground right to democratic participation</a:t>
            </a:r>
          </a:p>
          <a:p>
            <a:endParaRPr lang="en-US" dirty="0"/>
          </a:p>
          <a:p>
            <a:pPr marL="0" indent="0">
              <a:buNone/>
            </a:pPr>
            <a:r>
              <a:rPr lang="en-US" dirty="0">
                <a:solidFill>
                  <a:schemeClr val="accent4"/>
                </a:solidFill>
              </a:rPr>
              <a:t>“</a:t>
            </a:r>
            <a:r>
              <a:rPr lang="en-US" i="1" dirty="0">
                <a:solidFill>
                  <a:schemeClr val="accent4"/>
                </a:solidFill>
                <a:effectLst/>
                <a:latin typeface="Times" pitchFamily="2" charset="0"/>
              </a:rPr>
              <a:t>Our suggestion is that the properties that future AI needs to possess in order to qualify for democratic inclusion are the properties that an entity needs to possess in order to have political agency and</a:t>
            </a:r>
            <a:r>
              <a:rPr lang="en-US" dirty="0">
                <a:solidFill>
                  <a:schemeClr val="accent4"/>
                </a:solidFill>
                <a:latin typeface="Times" pitchFamily="2" charset="0"/>
              </a:rPr>
              <a:t> </a:t>
            </a:r>
            <a:r>
              <a:rPr lang="en-US" i="1" dirty="0">
                <a:solidFill>
                  <a:schemeClr val="accent4"/>
                </a:solidFill>
                <a:effectLst/>
                <a:latin typeface="Times" pitchFamily="2" charset="0"/>
              </a:rPr>
              <a:t>political </a:t>
            </a:r>
            <a:r>
              <a:rPr lang="en-US" i="1" dirty="0" err="1">
                <a:solidFill>
                  <a:schemeClr val="accent4"/>
                </a:solidFill>
                <a:effectLst/>
                <a:latin typeface="Times" pitchFamily="2" charset="0"/>
              </a:rPr>
              <a:t>patiency</a:t>
            </a:r>
            <a:r>
              <a:rPr lang="en-US" i="1" dirty="0">
                <a:solidFill>
                  <a:schemeClr val="accent4"/>
                </a:solidFill>
                <a:effectLst/>
                <a:latin typeface="Times" pitchFamily="2" charset="0"/>
              </a:rPr>
              <a:t>—i.e. agency and </a:t>
            </a:r>
            <a:r>
              <a:rPr lang="en-US" i="1" dirty="0" err="1">
                <a:solidFill>
                  <a:schemeClr val="accent4"/>
                </a:solidFill>
                <a:effectLst/>
                <a:latin typeface="Times" pitchFamily="2" charset="0"/>
              </a:rPr>
              <a:t>patiency</a:t>
            </a:r>
            <a:r>
              <a:rPr lang="en-US" i="1" dirty="0">
                <a:solidFill>
                  <a:schemeClr val="accent4"/>
                </a:solidFill>
                <a:effectLst/>
                <a:latin typeface="Times" pitchFamily="2" charset="0"/>
              </a:rPr>
              <a:t> in the sense relevant for democratic inclusion.”</a:t>
            </a:r>
            <a:endParaRPr lang="en-US" dirty="0">
              <a:solidFill>
                <a:schemeClr val="accent4"/>
              </a:solidFill>
              <a:effectLst/>
              <a:latin typeface="Times" pitchFamily="2" charset="0"/>
            </a:endParaRPr>
          </a:p>
          <a:p>
            <a:endParaRPr lang="en-US" dirty="0"/>
          </a:p>
        </p:txBody>
      </p:sp>
    </p:spTree>
    <p:extLst>
      <p:ext uri="{BB962C8B-B14F-4D97-AF65-F5344CB8AC3E}">
        <p14:creationId xmlns:p14="http://schemas.microsoft.com/office/powerpoint/2010/main" val="4052869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D3871-DA58-B62E-5692-CB025BEF542A}"/>
              </a:ext>
            </a:extLst>
          </p:cNvPr>
          <p:cNvSpPr>
            <a:spLocks noGrp="1"/>
          </p:cNvSpPr>
          <p:nvPr>
            <p:ph type="title"/>
          </p:nvPr>
        </p:nvSpPr>
        <p:spPr>
          <a:xfrm>
            <a:off x="630936" y="640080"/>
            <a:ext cx="4818888" cy="1481328"/>
          </a:xfrm>
        </p:spPr>
        <p:txBody>
          <a:bodyPr anchor="b">
            <a:normAutofit/>
          </a:bodyPr>
          <a:lstStyle/>
          <a:p>
            <a:r>
              <a:rPr lang="en-US" sz="5000" i="1" dirty="0"/>
              <a:t>Some issues to be addressed</a:t>
            </a:r>
          </a:p>
        </p:txBody>
      </p:sp>
      <p:sp>
        <p:nvSpPr>
          <p:cNvPr id="1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B45A44-A3F3-C165-CFEE-A2349BA87BD3}"/>
              </a:ext>
            </a:extLst>
          </p:cNvPr>
          <p:cNvSpPr>
            <a:spLocks noGrp="1"/>
          </p:cNvSpPr>
          <p:nvPr>
            <p:ph idx="1"/>
          </p:nvPr>
        </p:nvSpPr>
        <p:spPr>
          <a:xfrm>
            <a:off x="630936" y="2660904"/>
            <a:ext cx="4818888" cy="3547872"/>
          </a:xfrm>
        </p:spPr>
        <p:txBody>
          <a:bodyPr anchor="t">
            <a:noAutofit/>
          </a:bodyPr>
          <a:lstStyle/>
          <a:p>
            <a:pPr marL="0" indent="0">
              <a:buNone/>
            </a:pPr>
            <a:endParaRPr lang="en-US" sz="1500" dirty="0"/>
          </a:p>
          <a:p>
            <a:pPr lvl="1"/>
            <a:r>
              <a:rPr lang="en-US" sz="1500" dirty="0"/>
              <a:t>The (moral and political) rights of technological versus biological beings. </a:t>
            </a:r>
          </a:p>
          <a:p>
            <a:pPr lvl="1"/>
            <a:r>
              <a:rPr lang="en-US" sz="1500" dirty="0"/>
              <a:t>Whether AIs, as designed artefacts, can have intentions separate from those of the designer.</a:t>
            </a:r>
          </a:p>
          <a:p>
            <a:pPr lvl="1"/>
            <a:r>
              <a:rPr lang="en-US" sz="1500" dirty="0"/>
              <a:t>What is required for AIs to be autonomous in the sense required for political participation.</a:t>
            </a:r>
          </a:p>
          <a:p>
            <a:pPr lvl="1"/>
            <a:r>
              <a:rPr lang="en-US" sz="1500" dirty="0"/>
              <a:t>Whether an AGI needs to have affect as well as cognition in order to count morally and be represented politically. </a:t>
            </a:r>
          </a:p>
          <a:p>
            <a:pPr lvl="1"/>
            <a:r>
              <a:rPr lang="en-US" sz="1500" dirty="0"/>
              <a:t>Whether AGIs can experience not just intelligence (cognition) but affect (sensation/emotions)?</a:t>
            </a:r>
          </a:p>
          <a:p>
            <a:pPr marL="457200" lvl="1" indent="0">
              <a:buNone/>
            </a:pPr>
            <a:endParaRPr lang="en-US" sz="1500" dirty="0">
              <a:solidFill>
                <a:schemeClr val="accent4"/>
              </a:solidFill>
            </a:endParaRPr>
          </a:p>
          <a:p>
            <a:pPr marL="457200" lvl="1" indent="0">
              <a:buNone/>
            </a:pPr>
            <a:r>
              <a:rPr lang="en-US" sz="1500" i="1" dirty="0">
                <a:solidFill>
                  <a:schemeClr val="accent4"/>
                </a:solidFill>
              </a:rPr>
              <a:t>Even if S-AI/AGI have moral and legal rights—because it is conscious, autonomous, and intelligent—do these rights extend to the right to political participation?</a:t>
            </a:r>
          </a:p>
        </p:txBody>
      </p:sp>
      <p:pic>
        <p:nvPicPr>
          <p:cNvPr id="4" name="Picture 3" descr="A picture containing text, person, indoor, electronics&#10;&#10;Description automatically generated">
            <a:extLst>
              <a:ext uri="{FF2B5EF4-FFF2-40B4-BE49-F238E27FC236}">
                <a16:creationId xmlns:a16="http://schemas.microsoft.com/office/drawing/2014/main" id="{F985215B-5209-EF36-956F-DA0014EAA130}"/>
              </a:ext>
            </a:extLst>
          </p:cNvPr>
          <p:cNvPicPr>
            <a:picLocks noChangeAspect="1"/>
          </p:cNvPicPr>
          <p:nvPr/>
        </p:nvPicPr>
        <p:blipFill rotWithShape="1">
          <a:blip r:embed="rId2"/>
          <a:srcRect r="37061" b="1"/>
          <a:stretch/>
        </p:blipFill>
        <p:spPr>
          <a:xfrm>
            <a:off x="6099048" y="707740"/>
            <a:ext cx="5458968" cy="5442520"/>
          </a:xfrm>
          <a:prstGeom prst="rect">
            <a:avLst/>
          </a:prstGeom>
        </p:spPr>
      </p:pic>
    </p:spTree>
    <p:extLst>
      <p:ext uri="{BB962C8B-B14F-4D97-AF65-F5344CB8AC3E}">
        <p14:creationId xmlns:p14="http://schemas.microsoft.com/office/powerpoint/2010/main" val="622967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B87C-0B1E-E963-0ADF-E5BB111B48D5}"/>
              </a:ext>
            </a:extLst>
          </p:cNvPr>
          <p:cNvSpPr>
            <a:spLocks noGrp="1"/>
          </p:cNvSpPr>
          <p:nvPr>
            <p:ph type="title"/>
          </p:nvPr>
        </p:nvSpPr>
        <p:spPr/>
        <p:txBody>
          <a:bodyPr/>
          <a:lstStyle/>
          <a:p>
            <a:r>
              <a:rPr lang="en-US" dirty="0"/>
              <a:t>Can AIs bear the right kind of relationship to the state?</a:t>
            </a:r>
          </a:p>
        </p:txBody>
      </p:sp>
      <p:sp>
        <p:nvSpPr>
          <p:cNvPr id="3" name="Content Placeholder 2">
            <a:extLst>
              <a:ext uri="{FF2B5EF4-FFF2-40B4-BE49-F238E27FC236}">
                <a16:creationId xmlns:a16="http://schemas.microsoft.com/office/drawing/2014/main" id="{840B358D-093A-142B-90AD-F0DC2DA9FA59}"/>
              </a:ext>
            </a:extLst>
          </p:cNvPr>
          <p:cNvSpPr>
            <a:spLocks noGrp="1"/>
          </p:cNvSpPr>
          <p:nvPr>
            <p:ph idx="1"/>
          </p:nvPr>
        </p:nvSpPr>
        <p:spPr/>
        <p:txBody>
          <a:bodyPr/>
          <a:lstStyle/>
          <a:p>
            <a:pPr marL="0" indent="0">
              <a:buNone/>
            </a:pPr>
            <a:r>
              <a:rPr lang="en-US" dirty="0">
                <a:solidFill>
                  <a:schemeClr val="accent4"/>
                </a:solidFill>
              </a:rPr>
              <a:t>Two competing criteria for democratic inclusion:</a:t>
            </a:r>
          </a:p>
          <a:p>
            <a:pPr marL="0" indent="0">
              <a:buNone/>
            </a:pPr>
            <a:endParaRPr lang="en-US" dirty="0"/>
          </a:p>
          <a:p>
            <a:pPr marL="0" indent="0">
              <a:buNone/>
            </a:pPr>
            <a:r>
              <a:rPr lang="en-US" dirty="0">
                <a:solidFill>
                  <a:schemeClr val="accent4"/>
                </a:solidFill>
              </a:rPr>
              <a:t>AAP: </a:t>
            </a:r>
            <a:r>
              <a:rPr lang="en-US" dirty="0"/>
              <a:t>“…</a:t>
            </a:r>
            <a:r>
              <a:rPr lang="en-US" dirty="0">
                <a:effectLst/>
                <a:latin typeface="Times" pitchFamily="2" charset="0"/>
              </a:rPr>
              <a:t>an entity is entitled to inclusion</a:t>
            </a:r>
            <a:r>
              <a:rPr lang="en-US" dirty="0">
                <a:latin typeface="Times" pitchFamily="2" charset="0"/>
              </a:rPr>
              <a:t> </a:t>
            </a:r>
            <a:r>
              <a:rPr lang="en-US" dirty="0">
                <a:effectLst/>
                <a:latin typeface="Times" pitchFamily="2" charset="0"/>
              </a:rPr>
              <a:t>in the demos if and only if [it is] </a:t>
            </a:r>
            <a:r>
              <a:rPr lang="en-US" i="1" dirty="0">
                <a:effectLst/>
                <a:latin typeface="Times" pitchFamily="2" charset="0"/>
              </a:rPr>
              <a:t>affected by </a:t>
            </a:r>
            <a:r>
              <a:rPr lang="en-US" dirty="0">
                <a:effectLst/>
                <a:latin typeface="Times" pitchFamily="2" charset="0"/>
              </a:rPr>
              <a:t>the decisions of the political unit in the relevant sense.”</a:t>
            </a:r>
            <a:endParaRPr lang="en-US" dirty="0">
              <a:solidFill>
                <a:schemeClr val="accent4"/>
              </a:solidFill>
              <a:effectLst/>
              <a:latin typeface="Times" pitchFamily="2" charset="0"/>
            </a:endParaRPr>
          </a:p>
          <a:p>
            <a:pPr marL="0" indent="0">
              <a:buNone/>
            </a:pPr>
            <a:r>
              <a:rPr lang="en-US" dirty="0">
                <a:solidFill>
                  <a:schemeClr val="accent4"/>
                </a:solidFill>
                <a:latin typeface="Times" pitchFamily="2" charset="0"/>
              </a:rPr>
              <a:t>ASP: </a:t>
            </a:r>
            <a:r>
              <a:rPr lang="en-US" dirty="0">
                <a:latin typeface="Times" pitchFamily="2" charset="0"/>
              </a:rPr>
              <a:t>“…</a:t>
            </a:r>
            <a:r>
              <a:rPr lang="en-US" dirty="0">
                <a:effectLst/>
                <a:latin typeface="Times" pitchFamily="2" charset="0"/>
              </a:rPr>
              <a:t>an entity is entitled to inclusion in the demos</a:t>
            </a:r>
            <a:r>
              <a:rPr lang="en-US" dirty="0">
                <a:latin typeface="Times" pitchFamily="2" charset="0"/>
              </a:rPr>
              <a:t> </a:t>
            </a:r>
            <a:r>
              <a:rPr lang="en-US" dirty="0">
                <a:effectLst/>
                <a:latin typeface="Times" pitchFamily="2" charset="0"/>
              </a:rPr>
              <a:t>if and only if [it is] </a:t>
            </a:r>
            <a:r>
              <a:rPr lang="en-US" i="1" dirty="0">
                <a:effectLst/>
                <a:latin typeface="Times" pitchFamily="2" charset="0"/>
              </a:rPr>
              <a:t>subjected to </a:t>
            </a:r>
            <a:r>
              <a:rPr lang="en-US" dirty="0">
                <a:effectLst/>
                <a:latin typeface="Times" pitchFamily="2" charset="0"/>
              </a:rPr>
              <a:t>the decisions of the political unit in the relevant sense.”</a:t>
            </a:r>
          </a:p>
          <a:p>
            <a:pPr marL="0" indent="0">
              <a:buNone/>
            </a:pPr>
            <a:endParaRPr lang="en-US" dirty="0"/>
          </a:p>
        </p:txBody>
      </p:sp>
    </p:spTree>
    <p:extLst>
      <p:ext uri="{BB962C8B-B14F-4D97-AF65-F5344CB8AC3E}">
        <p14:creationId xmlns:p14="http://schemas.microsoft.com/office/powerpoint/2010/main" val="729617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CD6C5-A3BE-AC4B-BEEE-956F671BC84C}"/>
              </a:ext>
            </a:extLst>
          </p:cNvPr>
          <p:cNvSpPr>
            <a:spLocks noGrp="1"/>
          </p:cNvSpPr>
          <p:nvPr>
            <p:ph type="title"/>
          </p:nvPr>
        </p:nvSpPr>
        <p:spPr/>
        <p:txBody>
          <a:bodyPr/>
          <a:lstStyle/>
          <a:p>
            <a:r>
              <a:rPr lang="en-US" dirty="0">
                <a:solidFill>
                  <a:schemeClr val="accent4"/>
                </a:solidFill>
              </a:rPr>
              <a:t>AI Ethics </a:t>
            </a:r>
            <a:r>
              <a:rPr lang="en-US" dirty="0"/>
              <a:t>as a discipline</a:t>
            </a:r>
            <a:endParaRPr lang="en-US" i="1" dirty="0"/>
          </a:p>
        </p:txBody>
      </p:sp>
      <p:sp>
        <p:nvSpPr>
          <p:cNvPr id="3" name="Content Placeholder 2">
            <a:extLst>
              <a:ext uri="{FF2B5EF4-FFF2-40B4-BE49-F238E27FC236}">
                <a16:creationId xmlns:a16="http://schemas.microsoft.com/office/drawing/2014/main" id="{284EA608-731E-4A43-AEDF-635D742E89C6}"/>
              </a:ext>
            </a:extLst>
          </p:cNvPr>
          <p:cNvSpPr>
            <a:spLocks noGrp="1"/>
          </p:cNvSpPr>
          <p:nvPr>
            <p:ph idx="1"/>
          </p:nvPr>
        </p:nvSpPr>
        <p:spPr>
          <a:xfrm>
            <a:off x="838200" y="1825625"/>
            <a:ext cx="10515600" cy="4069337"/>
          </a:xfrm>
        </p:spPr>
        <p:txBody>
          <a:bodyPr>
            <a:normAutofit fontScale="85000" lnSpcReduction="10000"/>
          </a:bodyPr>
          <a:lstStyle/>
          <a:p>
            <a:pPr marL="0" indent="0">
              <a:buNone/>
            </a:pPr>
            <a:endParaRPr lang="en-US" sz="3200" dirty="0">
              <a:solidFill>
                <a:schemeClr val="accent2"/>
              </a:solidFill>
            </a:endParaRPr>
          </a:p>
          <a:p>
            <a:pPr marL="0" indent="0">
              <a:buNone/>
            </a:pPr>
            <a:r>
              <a:rPr lang="en-US" sz="3200" dirty="0">
                <a:solidFill>
                  <a:schemeClr val="accent2"/>
                </a:solidFill>
              </a:rPr>
              <a:t>Ethics</a:t>
            </a:r>
            <a:r>
              <a:rPr lang="en-US" sz="3200" dirty="0"/>
              <a:t> is the study of </a:t>
            </a:r>
            <a:r>
              <a:rPr lang="en-US" sz="3200" dirty="0">
                <a:solidFill>
                  <a:schemeClr val="accent4"/>
                </a:solidFill>
              </a:rPr>
              <a:t>morality</a:t>
            </a:r>
            <a:r>
              <a:rPr lang="en-US" sz="3200" dirty="0"/>
              <a:t>. </a:t>
            </a:r>
          </a:p>
          <a:p>
            <a:pPr marL="0" indent="0">
              <a:buNone/>
            </a:pPr>
            <a:endParaRPr lang="en-US" sz="3200" dirty="0"/>
          </a:p>
          <a:p>
            <a:pPr marL="0" indent="0">
              <a:buNone/>
            </a:pPr>
            <a:r>
              <a:rPr lang="en-US" sz="3200" dirty="0">
                <a:solidFill>
                  <a:schemeClr val="accent2"/>
                </a:solidFill>
              </a:rPr>
              <a:t>	Applied ethics </a:t>
            </a:r>
            <a:r>
              <a:rPr lang="en-US" sz="3200" dirty="0"/>
              <a:t>is the study of morality within specific 	domains of life (e.g., biology, medicine, animal rights, 	technology, etc.)</a:t>
            </a:r>
          </a:p>
          <a:p>
            <a:pPr marL="0" indent="0">
              <a:buNone/>
            </a:pPr>
            <a:endParaRPr lang="en-US" sz="3200" dirty="0"/>
          </a:p>
          <a:p>
            <a:pPr marL="0" indent="0">
              <a:buNone/>
            </a:pPr>
            <a:r>
              <a:rPr lang="en-US" sz="3200" dirty="0">
                <a:solidFill>
                  <a:schemeClr val="accent2"/>
                </a:solidFill>
              </a:rPr>
              <a:t>		AI Ethics </a:t>
            </a:r>
            <a:r>
              <a:rPr lang="en-US" sz="3200" dirty="0"/>
              <a:t>is a branch of applied ethics and intersects with </a:t>
            </a:r>
          </a:p>
          <a:p>
            <a:pPr marL="0" indent="0">
              <a:buNone/>
            </a:pPr>
            <a:r>
              <a:rPr lang="en-US" sz="3200" dirty="0"/>
              <a:t>		political philosophy, STS, cognitive science, computing, etc..</a:t>
            </a:r>
          </a:p>
          <a:p>
            <a:pPr marL="0" indent="0">
              <a:buNone/>
            </a:pPr>
            <a:endParaRPr lang="en-US" sz="3200" dirty="0"/>
          </a:p>
        </p:txBody>
      </p:sp>
    </p:spTree>
    <p:extLst>
      <p:ext uri="{BB962C8B-B14F-4D97-AF65-F5344CB8AC3E}">
        <p14:creationId xmlns:p14="http://schemas.microsoft.com/office/powerpoint/2010/main" val="525427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B87C-0B1E-E963-0ADF-E5BB111B48D5}"/>
              </a:ext>
            </a:extLst>
          </p:cNvPr>
          <p:cNvSpPr>
            <a:spLocks noGrp="1"/>
          </p:cNvSpPr>
          <p:nvPr>
            <p:ph type="title"/>
          </p:nvPr>
        </p:nvSpPr>
        <p:spPr/>
        <p:txBody>
          <a:bodyPr/>
          <a:lstStyle/>
          <a:p>
            <a:r>
              <a:rPr lang="en-US" dirty="0"/>
              <a:t>Can AIs bear the right kind of relationship to the state?</a:t>
            </a:r>
          </a:p>
        </p:txBody>
      </p:sp>
      <p:sp>
        <p:nvSpPr>
          <p:cNvPr id="3" name="Content Placeholder 2">
            <a:extLst>
              <a:ext uri="{FF2B5EF4-FFF2-40B4-BE49-F238E27FC236}">
                <a16:creationId xmlns:a16="http://schemas.microsoft.com/office/drawing/2014/main" id="{840B358D-093A-142B-90AD-F0DC2DA9FA59}"/>
              </a:ext>
            </a:extLst>
          </p:cNvPr>
          <p:cNvSpPr>
            <a:spLocks noGrp="1"/>
          </p:cNvSpPr>
          <p:nvPr>
            <p:ph idx="1"/>
          </p:nvPr>
        </p:nvSpPr>
        <p:spPr>
          <a:xfrm>
            <a:off x="838200" y="1825624"/>
            <a:ext cx="10736766" cy="5032375"/>
          </a:xfrm>
        </p:spPr>
        <p:txBody>
          <a:bodyPr>
            <a:normAutofit/>
          </a:bodyPr>
          <a:lstStyle/>
          <a:p>
            <a:pPr marL="0" indent="0">
              <a:buNone/>
            </a:pPr>
            <a:endParaRPr lang="en-US" dirty="0"/>
          </a:p>
          <a:p>
            <a:pPr marL="0" indent="0">
              <a:buNone/>
            </a:pPr>
            <a:r>
              <a:rPr lang="en-US" dirty="0">
                <a:solidFill>
                  <a:schemeClr val="accent4"/>
                </a:solidFill>
              </a:rPr>
              <a:t>AAP: </a:t>
            </a:r>
            <a:r>
              <a:rPr lang="en-US" dirty="0"/>
              <a:t>“…</a:t>
            </a:r>
            <a:r>
              <a:rPr lang="en-US" dirty="0">
                <a:effectLst/>
                <a:latin typeface="Times" pitchFamily="2" charset="0"/>
              </a:rPr>
              <a:t>an entity is entitled to inclusion</a:t>
            </a:r>
            <a:r>
              <a:rPr lang="en-US" dirty="0">
                <a:latin typeface="Times" pitchFamily="2" charset="0"/>
              </a:rPr>
              <a:t> </a:t>
            </a:r>
            <a:r>
              <a:rPr lang="en-US" dirty="0">
                <a:effectLst/>
                <a:latin typeface="Times" pitchFamily="2" charset="0"/>
              </a:rPr>
              <a:t>in the demos if and only if [it is] </a:t>
            </a:r>
            <a:r>
              <a:rPr lang="en-US" i="1" dirty="0">
                <a:effectLst/>
                <a:latin typeface="Times" pitchFamily="2" charset="0"/>
              </a:rPr>
              <a:t>affected by </a:t>
            </a:r>
            <a:r>
              <a:rPr lang="en-US" dirty="0">
                <a:effectLst/>
                <a:latin typeface="Times" pitchFamily="2" charset="0"/>
              </a:rPr>
              <a:t>the decisions of the political unit in the relevant sense.”</a:t>
            </a:r>
            <a:endParaRPr lang="en-US" dirty="0">
              <a:solidFill>
                <a:schemeClr val="accent4"/>
              </a:solidFill>
              <a:effectLst/>
              <a:latin typeface="Times" pitchFamily="2" charset="0"/>
            </a:endParaRPr>
          </a:p>
          <a:p>
            <a:pPr marL="0" indent="0">
              <a:buNone/>
            </a:pPr>
            <a:endParaRPr lang="en-US" dirty="0"/>
          </a:p>
          <a:p>
            <a:pPr lvl="1"/>
            <a:r>
              <a:rPr lang="en-US" dirty="0"/>
              <a:t>Stretches boundary of inclusion to everyone that have interests that can be causally affected by the decisions of the political entity. May includes children, animals, and AI provided they have </a:t>
            </a:r>
            <a:r>
              <a:rPr lang="en-US" dirty="0">
                <a:solidFill>
                  <a:schemeClr val="accent4"/>
                </a:solidFill>
              </a:rPr>
              <a:t>relevant interests</a:t>
            </a:r>
            <a:r>
              <a:rPr lang="en-US" dirty="0"/>
              <a:t>.</a:t>
            </a:r>
          </a:p>
          <a:p>
            <a:pPr lvl="1"/>
            <a:r>
              <a:rPr lang="en-US" dirty="0"/>
              <a:t>Which interests are relevant &amp; does AI have them?</a:t>
            </a:r>
          </a:p>
          <a:p>
            <a:pPr lvl="2"/>
            <a:r>
              <a:rPr lang="en-US" sz="2200" dirty="0"/>
              <a:t>AI plausibly has “</a:t>
            </a:r>
            <a:r>
              <a:rPr lang="en-US" sz="2200" dirty="0" err="1"/>
              <a:t>teleo</a:t>
            </a:r>
            <a:r>
              <a:rPr lang="en-US" sz="2200" dirty="0"/>
              <a:t> interests” (</a:t>
            </a:r>
            <a:r>
              <a:rPr lang="en-US" sz="2200" dirty="0" err="1"/>
              <a:t>Basl</a:t>
            </a:r>
            <a:r>
              <a:rPr lang="en-US" sz="2200" dirty="0"/>
              <a:t>), but this seems too expansive (even bacteria have these)</a:t>
            </a:r>
          </a:p>
          <a:p>
            <a:pPr lvl="2"/>
            <a:r>
              <a:rPr lang="en-US" sz="2200" dirty="0"/>
              <a:t>Limit to interests that require a “sense of self-hood and purposive action”?</a:t>
            </a:r>
          </a:p>
        </p:txBody>
      </p:sp>
    </p:spTree>
    <p:extLst>
      <p:ext uri="{BB962C8B-B14F-4D97-AF65-F5344CB8AC3E}">
        <p14:creationId xmlns:p14="http://schemas.microsoft.com/office/powerpoint/2010/main" val="2497799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B87C-0B1E-E963-0ADF-E5BB111B48D5}"/>
              </a:ext>
            </a:extLst>
          </p:cNvPr>
          <p:cNvSpPr>
            <a:spLocks noGrp="1"/>
          </p:cNvSpPr>
          <p:nvPr>
            <p:ph type="title"/>
          </p:nvPr>
        </p:nvSpPr>
        <p:spPr/>
        <p:txBody>
          <a:bodyPr/>
          <a:lstStyle/>
          <a:p>
            <a:r>
              <a:rPr lang="en-US" dirty="0"/>
              <a:t>Can AIs bear the right kind of relationship to the state?</a:t>
            </a:r>
          </a:p>
        </p:txBody>
      </p:sp>
      <p:sp>
        <p:nvSpPr>
          <p:cNvPr id="3" name="Content Placeholder 2">
            <a:extLst>
              <a:ext uri="{FF2B5EF4-FFF2-40B4-BE49-F238E27FC236}">
                <a16:creationId xmlns:a16="http://schemas.microsoft.com/office/drawing/2014/main" id="{840B358D-093A-142B-90AD-F0DC2DA9FA59}"/>
              </a:ext>
            </a:extLst>
          </p:cNvPr>
          <p:cNvSpPr>
            <a:spLocks noGrp="1"/>
          </p:cNvSpPr>
          <p:nvPr>
            <p:ph idx="1"/>
          </p:nvPr>
        </p:nvSpPr>
        <p:spPr/>
        <p:txBody>
          <a:bodyPr>
            <a:normAutofit fontScale="85000" lnSpcReduction="20000"/>
          </a:bodyPr>
          <a:lstStyle/>
          <a:p>
            <a:pPr marL="0" indent="0">
              <a:buNone/>
            </a:pPr>
            <a:r>
              <a:rPr lang="en-US" dirty="0">
                <a:solidFill>
                  <a:schemeClr val="accent4"/>
                </a:solidFill>
                <a:latin typeface="Times" pitchFamily="2" charset="0"/>
              </a:rPr>
              <a:t>ASP: </a:t>
            </a:r>
            <a:r>
              <a:rPr lang="en-US" dirty="0">
                <a:latin typeface="Times" pitchFamily="2" charset="0"/>
              </a:rPr>
              <a:t>“…</a:t>
            </a:r>
            <a:r>
              <a:rPr lang="en-US" dirty="0">
                <a:effectLst/>
                <a:latin typeface="Times" pitchFamily="2" charset="0"/>
              </a:rPr>
              <a:t>an entity is entitled to inclusion in the demos</a:t>
            </a:r>
            <a:r>
              <a:rPr lang="en-US" dirty="0">
                <a:latin typeface="Times" pitchFamily="2" charset="0"/>
              </a:rPr>
              <a:t> </a:t>
            </a:r>
            <a:r>
              <a:rPr lang="en-US" dirty="0">
                <a:effectLst/>
                <a:latin typeface="Times" pitchFamily="2" charset="0"/>
              </a:rPr>
              <a:t>if and only if [it is] </a:t>
            </a:r>
            <a:r>
              <a:rPr lang="en-US" i="1" dirty="0">
                <a:effectLst/>
                <a:latin typeface="Times" pitchFamily="2" charset="0"/>
              </a:rPr>
              <a:t>subjected to </a:t>
            </a:r>
            <a:r>
              <a:rPr lang="en-US" dirty="0">
                <a:effectLst/>
                <a:latin typeface="Times" pitchFamily="2" charset="0"/>
              </a:rPr>
              <a:t>the decisions of the political unit in the relevant sense.”</a:t>
            </a:r>
          </a:p>
          <a:p>
            <a:pPr marL="0" indent="0">
              <a:buNone/>
            </a:pPr>
            <a:endParaRPr lang="en-US" dirty="0">
              <a:latin typeface="Times" pitchFamily="2" charset="0"/>
            </a:endParaRPr>
          </a:p>
          <a:p>
            <a:pPr marL="0" indent="0">
              <a:buNone/>
            </a:pPr>
            <a:r>
              <a:rPr lang="en-US" dirty="0">
                <a:latin typeface="Times" pitchFamily="2" charset="0"/>
              </a:rPr>
              <a:t>S</a:t>
            </a:r>
            <a:r>
              <a:rPr lang="en-US" dirty="0">
                <a:effectLst/>
                <a:latin typeface="Times" pitchFamily="2" charset="0"/>
              </a:rPr>
              <a:t>ubjection </a:t>
            </a:r>
            <a:r>
              <a:rPr lang="en-US" dirty="0">
                <a:latin typeface="Times" pitchFamily="2" charset="0"/>
              </a:rPr>
              <a:t>understood as subjection to law, not just subjection to </a:t>
            </a:r>
            <a:r>
              <a:rPr lang="en-US" dirty="0">
                <a:effectLst/>
                <a:latin typeface="Times" pitchFamily="2" charset="0"/>
              </a:rPr>
              <a:t>coercion. Two interpretations:</a:t>
            </a:r>
          </a:p>
          <a:p>
            <a:pPr marL="514350" indent="-514350">
              <a:buFont typeface="+mj-lt"/>
              <a:buAutoNum type="arabicPeriod"/>
            </a:pPr>
            <a:r>
              <a:rPr lang="en-US" i="1" dirty="0">
                <a:effectLst/>
                <a:latin typeface="Times" pitchFamily="2" charset="0"/>
              </a:rPr>
              <a:t>The first holds that an entity is relevantly subjected to public decisions if and only if the entity is legally obligated to comply with the decision. </a:t>
            </a:r>
          </a:p>
          <a:p>
            <a:pPr marL="457200" lvl="1" indent="0">
              <a:buNone/>
            </a:pPr>
            <a:r>
              <a:rPr lang="en-US" i="1" dirty="0">
                <a:solidFill>
                  <a:schemeClr val="accent4"/>
                </a:solidFill>
                <a:effectLst/>
                <a:latin typeface="Times" pitchFamily="2" charset="0"/>
              </a:rPr>
              <a:t>- AI can be subject to legal duties only </a:t>
            </a:r>
            <a:r>
              <a:rPr lang="en-US" i="1" dirty="0">
                <a:solidFill>
                  <a:schemeClr val="accent4"/>
                </a:solidFill>
                <a:latin typeface="Times" pitchFamily="2" charset="0"/>
              </a:rPr>
              <a:t>they</a:t>
            </a:r>
            <a:r>
              <a:rPr lang="en-US" i="1" dirty="0">
                <a:solidFill>
                  <a:schemeClr val="accent4"/>
                </a:solidFill>
                <a:effectLst/>
                <a:latin typeface="Times" pitchFamily="2" charset="0"/>
              </a:rPr>
              <a:t> are the kind of entity that can be the bearer of legal duties (i.e., a legal person) and if it can recognize and respond to rules (i.e., it is the capacity for action)</a:t>
            </a:r>
          </a:p>
          <a:p>
            <a:pPr marL="514350" indent="-514350">
              <a:buFont typeface="+mj-lt"/>
              <a:buAutoNum type="arabicPeriod"/>
            </a:pPr>
            <a:r>
              <a:rPr lang="en-US" i="1" dirty="0">
                <a:effectLst/>
                <a:latin typeface="Times" pitchFamily="2" charset="0"/>
              </a:rPr>
              <a:t>The second holds that an entity is relevantly subjected to public decision if and only if the entity is subject to claims to legitimate authority.</a:t>
            </a:r>
          </a:p>
          <a:p>
            <a:pPr marL="457200" lvl="1" indent="0">
              <a:buNone/>
            </a:pPr>
            <a:r>
              <a:rPr lang="en-US" i="1" dirty="0">
                <a:solidFill>
                  <a:schemeClr val="accent4"/>
                </a:solidFill>
                <a:latin typeface="Times" pitchFamily="2" charset="0"/>
              </a:rPr>
              <a:t>- Requires agency as well as the capacity to recognize the legitimacy of the law. More stringent than the first. </a:t>
            </a:r>
            <a:endParaRPr lang="en-US" dirty="0">
              <a:solidFill>
                <a:schemeClr val="accent4"/>
              </a:solidFill>
              <a:effectLst/>
              <a:latin typeface="Times" pitchFamily="2" charset="0"/>
            </a:endParaRPr>
          </a:p>
          <a:p>
            <a:pPr marL="0" indent="0">
              <a:buNone/>
            </a:pPr>
            <a:endParaRPr lang="en-US" dirty="0"/>
          </a:p>
        </p:txBody>
      </p:sp>
    </p:spTree>
    <p:extLst>
      <p:ext uri="{BB962C8B-B14F-4D97-AF65-F5344CB8AC3E}">
        <p14:creationId xmlns:p14="http://schemas.microsoft.com/office/powerpoint/2010/main" val="1538188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E4556-51DD-0657-7F9A-EFB27845104F}"/>
              </a:ext>
            </a:extLst>
          </p:cNvPr>
          <p:cNvSpPr>
            <a:spLocks noGrp="1"/>
          </p:cNvSpPr>
          <p:nvPr>
            <p:ph type="title"/>
          </p:nvPr>
        </p:nvSpPr>
        <p:spPr/>
        <p:txBody>
          <a:bodyPr/>
          <a:lstStyle/>
          <a:p>
            <a:r>
              <a:rPr lang="en-US" i="1" dirty="0">
                <a:solidFill>
                  <a:schemeClr val="accent4"/>
                </a:solidFill>
              </a:rPr>
              <a:t>Does AI have agency in the sense necessary for inclusion on the ASP?</a:t>
            </a:r>
          </a:p>
        </p:txBody>
      </p:sp>
      <p:sp>
        <p:nvSpPr>
          <p:cNvPr id="3" name="Content Placeholder 2">
            <a:extLst>
              <a:ext uri="{FF2B5EF4-FFF2-40B4-BE49-F238E27FC236}">
                <a16:creationId xmlns:a16="http://schemas.microsoft.com/office/drawing/2014/main" id="{6EFC6E41-E4B6-09D2-1F8C-F3E2B1D88F4D}"/>
              </a:ext>
            </a:extLst>
          </p:cNvPr>
          <p:cNvSpPr>
            <a:spLocks noGrp="1"/>
          </p:cNvSpPr>
          <p:nvPr>
            <p:ph idx="1"/>
          </p:nvPr>
        </p:nvSpPr>
        <p:spPr/>
        <p:txBody>
          <a:bodyPr>
            <a:normAutofit lnSpcReduction="10000"/>
          </a:bodyPr>
          <a:lstStyle/>
          <a:p>
            <a:endParaRPr lang="en-US" i="1" dirty="0">
              <a:effectLst/>
              <a:latin typeface="Times" pitchFamily="2" charset="0"/>
            </a:endParaRPr>
          </a:p>
          <a:p>
            <a:r>
              <a:rPr lang="en-US" i="1" dirty="0">
                <a:effectLst/>
                <a:latin typeface="Times" pitchFamily="2" charset="0"/>
              </a:rPr>
              <a:t>“the first reading of the ASP holds that an entity is subjected to the law in the relevant sense if and only if it is a </a:t>
            </a:r>
            <a:r>
              <a:rPr lang="en-US" i="1" dirty="0">
                <a:solidFill>
                  <a:schemeClr val="accent4"/>
                </a:solidFill>
                <a:effectLst/>
                <a:latin typeface="Times" pitchFamily="2" charset="0"/>
              </a:rPr>
              <a:t>legal person </a:t>
            </a:r>
            <a:r>
              <a:rPr lang="en-US" i="1" dirty="0">
                <a:effectLst/>
                <a:latin typeface="Times" pitchFamily="2" charset="0"/>
              </a:rPr>
              <a:t>within the jurisdiction of the legal system: the law applies to legal persons only.”</a:t>
            </a:r>
            <a:endParaRPr lang="en-US" dirty="0">
              <a:effectLst/>
              <a:latin typeface="Times" pitchFamily="2" charset="0"/>
            </a:endParaRPr>
          </a:p>
          <a:p>
            <a:endParaRPr lang="en-US" i="1" dirty="0">
              <a:latin typeface="Times" pitchFamily="2" charset="0"/>
            </a:endParaRPr>
          </a:p>
          <a:p>
            <a:endParaRPr lang="en-US" i="1" dirty="0">
              <a:effectLst/>
              <a:latin typeface="Times" pitchFamily="2" charset="0"/>
            </a:endParaRPr>
          </a:p>
          <a:p>
            <a:r>
              <a:rPr lang="en-US" i="1" dirty="0">
                <a:effectLst/>
                <a:latin typeface="Times" pitchFamily="2" charset="0"/>
              </a:rPr>
              <a:t>“the second reading of the ASP, an entity is subjected to the law in the relevant</a:t>
            </a:r>
            <a:r>
              <a:rPr lang="en-US" dirty="0">
                <a:latin typeface="Times" pitchFamily="2" charset="0"/>
              </a:rPr>
              <a:t> </a:t>
            </a:r>
            <a:r>
              <a:rPr lang="en-US" i="1" dirty="0">
                <a:effectLst/>
                <a:latin typeface="Times" pitchFamily="2" charset="0"/>
              </a:rPr>
              <a:t>sense if and only if it is a </a:t>
            </a:r>
            <a:r>
              <a:rPr lang="en-US" i="1" dirty="0">
                <a:solidFill>
                  <a:schemeClr val="accent4"/>
                </a:solidFill>
                <a:effectLst/>
                <a:latin typeface="Times" pitchFamily="2" charset="0"/>
              </a:rPr>
              <a:t>legal person </a:t>
            </a:r>
            <a:r>
              <a:rPr lang="en-US" i="1" dirty="0">
                <a:effectLst/>
                <a:latin typeface="Times" pitchFamily="2" charset="0"/>
              </a:rPr>
              <a:t>within the jurisdiction of the legal</a:t>
            </a:r>
            <a:r>
              <a:rPr lang="en-US" dirty="0">
                <a:latin typeface="Times" pitchFamily="2" charset="0"/>
              </a:rPr>
              <a:t> </a:t>
            </a:r>
            <a:r>
              <a:rPr lang="en-US" i="1" dirty="0">
                <a:effectLst/>
                <a:latin typeface="Times" pitchFamily="2" charset="0"/>
              </a:rPr>
              <a:t>system that </a:t>
            </a:r>
            <a:r>
              <a:rPr lang="en-US" i="1" dirty="0">
                <a:solidFill>
                  <a:schemeClr val="accent4"/>
                </a:solidFill>
                <a:effectLst/>
                <a:latin typeface="Times" pitchFamily="2" charset="0"/>
              </a:rPr>
              <a:t>possesses the ability to comply with the law </a:t>
            </a:r>
            <a:r>
              <a:rPr lang="en-US" i="1" dirty="0">
                <a:effectLst/>
                <a:latin typeface="Times" pitchFamily="2" charset="0"/>
              </a:rPr>
              <a:t>and </a:t>
            </a:r>
            <a:r>
              <a:rPr lang="en-US" i="1" dirty="0">
                <a:solidFill>
                  <a:schemeClr val="accent4"/>
                </a:solidFill>
                <a:effectLst/>
                <a:latin typeface="Times" pitchFamily="2" charset="0"/>
              </a:rPr>
              <a:t>to recognize the law’s</a:t>
            </a:r>
            <a:r>
              <a:rPr lang="en-US" dirty="0">
                <a:solidFill>
                  <a:schemeClr val="accent4"/>
                </a:solidFill>
                <a:latin typeface="Times" pitchFamily="2" charset="0"/>
              </a:rPr>
              <a:t> </a:t>
            </a:r>
            <a:r>
              <a:rPr lang="en-US" i="1" dirty="0">
                <a:solidFill>
                  <a:schemeClr val="accent4"/>
                </a:solidFill>
                <a:effectLst/>
                <a:latin typeface="Times" pitchFamily="2" charset="0"/>
              </a:rPr>
              <a:t>claim to legitimate authority</a:t>
            </a:r>
            <a:r>
              <a:rPr lang="en-US" i="1" dirty="0">
                <a:effectLst/>
                <a:latin typeface="Times" pitchFamily="2" charset="0"/>
              </a:rPr>
              <a:t>.”</a:t>
            </a:r>
            <a:endParaRPr lang="en-US" dirty="0">
              <a:effectLst/>
              <a:latin typeface="Times" pitchFamily="2" charset="0"/>
            </a:endParaRPr>
          </a:p>
          <a:p>
            <a:endParaRPr lang="en-US" dirty="0"/>
          </a:p>
        </p:txBody>
      </p:sp>
    </p:spTree>
    <p:extLst>
      <p:ext uri="{BB962C8B-B14F-4D97-AF65-F5344CB8AC3E}">
        <p14:creationId xmlns:p14="http://schemas.microsoft.com/office/powerpoint/2010/main" val="130725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B87C-0B1E-E963-0ADF-E5BB111B48D5}"/>
              </a:ext>
            </a:extLst>
          </p:cNvPr>
          <p:cNvSpPr>
            <a:spLocks noGrp="1"/>
          </p:cNvSpPr>
          <p:nvPr>
            <p:ph type="title"/>
          </p:nvPr>
        </p:nvSpPr>
        <p:spPr/>
        <p:txBody>
          <a:bodyPr/>
          <a:lstStyle/>
          <a:p>
            <a:r>
              <a:rPr lang="en-US" i="1" dirty="0">
                <a:solidFill>
                  <a:schemeClr val="accent4"/>
                </a:solidFill>
              </a:rPr>
              <a:t>Do AIs need to be proper agents for the purposes of democratic inclusion?</a:t>
            </a:r>
          </a:p>
        </p:txBody>
      </p:sp>
      <p:sp>
        <p:nvSpPr>
          <p:cNvPr id="3" name="Content Placeholder 2">
            <a:extLst>
              <a:ext uri="{FF2B5EF4-FFF2-40B4-BE49-F238E27FC236}">
                <a16:creationId xmlns:a16="http://schemas.microsoft.com/office/drawing/2014/main" id="{840B358D-093A-142B-90AD-F0DC2DA9FA59}"/>
              </a:ext>
            </a:extLst>
          </p:cNvPr>
          <p:cNvSpPr>
            <a:spLocks noGrp="1"/>
          </p:cNvSpPr>
          <p:nvPr>
            <p:ph idx="1"/>
          </p:nvPr>
        </p:nvSpPr>
        <p:spPr>
          <a:xfrm>
            <a:off x="838200" y="2364059"/>
            <a:ext cx="10515600" cy="3812904"/>
          </a:xfrm>
        </p:spPr>
        <p:txBody>
          <a:bodyPr>
            <a:normAutofit fontScale="92500" lnSpcReduction="10000"/>
          </a:bodyPr>
          <a:lstStyle/>
          <a:p>
            <a:r>
              <a:rPr lang="en-US" dirty="0">
                <a:solidFill>
                  <a:schemeClr val="accent4"/>
                </a:solidFill>
              </a:rPr>
              <a:t>Legal personhood </a:t>
            </a:r>
            <a:r>
              <a:rPr lang="en-US" dirty="0"/>
              <a:t>- current and future AIs may meet these conditions</a:t>
            </a:r>
          </a:p>
          <a:p>
            <a:r>
              <a:rPr lang="en-US" dirty="0">
                <a:solidFill>
                  <a:schemeClr val="accent4"/>
                </a:solidFill>
              </a:rPr>
              <a:t>Compliance</a:t>
            </a:r>
            <a:r>
              <a:rPr lang="en-US" dirty="0"/>
              <a:t> -  not all entities that are granted legal personhood (e.g., ecosystems) are capable of complying with the law. </a:t>
            </a:r>
          </a:p>
          <a:p>
            <a:pPr lvl="1"/>
            <a:r>
              <a:rPr lang="en-US" dirty="0"/>
              <a:t>Skepticism: the law is a moving target and not explicitly stated, thus pre-programmed rules won’t work and rigid approaches to problem-solving may similarly fail. </a:t>
            </a:r>
          </a:p>
          <a:p>
            <a:pPr lvl="1"/>
            <a:r>
              <a:rPr lang="en-US" dirty="0"/>
              <a:t>Yet: AI may approach levels of human intuition</a:t>
            </a:r>
          </a:p>
          <a:p>
            <a:r>
              <a:rPr lang="en-US" dirty="0">
                <a:solidFill>
                  <a:schemeClr val="accent4"/>
                </a:solidFill>
              </a:rPr>
              <a:t>Recognition of Appropriate Authority</a:t>
            </a:r>
          </a:p>
          <a:p>
            <a:pPr lvl="1"/>
            <a:r>
              <a:rPr lang="en-US" dirty="0"/>
              <a:t>Does AI have the capacity to recognize the law as legitimate?</a:t>
            </a:r>
          </a:p>
          <a:p>
            <a:pPr lvl="2"/>
            <a:r>
              <a:rPr lang="en-US" dirty="0"/>
              <a:t>Norm-recognition capacity is necessary but not sufficient</a:t>
            </a:r>
          </a:p>
          <a:p>
            <a:pPr lvl="2"/>
            <a:r>
              <a:rPr lang="en-US" dirty="0"/>
              <a:t>Capacity to recognize legitimate authority is a moral capacity</a:t>
            </a:r>
          </a:p>
          <a:p>
            <a:endParaRPr lang="en-US" dirty="0"/>
          </a:p>
        </p:txBody>
      </p:sp>
    </p:spTree>
    <p:extLst>
      <p:ext uri="{BB962C8B-B14F-4D97-AF65-F5344CB8AC3E}">
        <p14:creationId xmlns:p14="http://schemas.microsoft.com/office/powerpoint/2010/main" val="1976317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3B06C-C585-8986-AD63-494D73ECF366}"/>
              </a:ext>
            </a:extLst>
          </p:cNvPr>
          <p:cNvSpPr>
            <a:spLocks noGrp="1"/>
          </p:cNvSpPr>
          <p:nvPr>
            <p:ph type="title"/>
          </p:nvPr>
        </p:nvSpPr>
        <p:spPr>
          <a:xfrm>
            <a:off x="841248" y="548640"/>
            <a:ext cx="3600860" cy="5431536"/>
          </a:xfrm>
        </p:spPr>
        <p:txBody>
          <a:bodyPr>
            <a:normAutofit/>
          </a:bodyPr>
          <a:lstStyle/>
          <a:p>
            <a:r>
              <a:rPr lang="en-US" sz="5400" dirty="0"/>
              <a:t>Upshot for ASP</a:t>
            </a:r>
            <a:endParaRPr lang="en-US" sz="5400" i="1"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06B125-72AE-2D59-A2D5-6615BF4DF684}"/>
              </a:ext>
            </a:extLst>
          </p:cNvPr>
          <p:cNvSpPr>
            <a:spLocks noGrp="1"/>
          </p:cNvSpPr>
          <p:nvPr>
            <p:ph idx="1"/>
          </p:nvPr>
        </p:nvSpPr>
        <p:spPr>
          <a:xfrm>
            <a:off x="5126418" y="552091"/>
            <a:ext cx="6224335" cy="5431536"/>
          </a:xfrm>
        </p:spPr>
        <p:txBody>
          <a:bodyPr anchor="ctr">
            <a:normAutofit/>
          </a:bodyPr>
          <a:lstStyle/>
          <a:p>
            <a:pPr marL="0" indent="0">
              <a:buNone/>
            </a:pPr>
            <a:r>
              <a:rPr lang="en-US" sz="3600" i="1" dirty="0">
                <a:effectLst/>
                <a:latin typeface="Times" pitchFamily="2" charset="0"/>
              </a:rPr>
              <a:t>“With respect to AI, the implication is that they should be included in the demos</a:t>
            </a:r>
            <a:r>
              <a:rPr lang="en-US" sz="3600" dirty="0">
                <a:latin typeface="Times" pitchFamily="2" charset="0"/>
              </a:rPr>
              <a:t> </a:t>
            </a:r>
            <a:r>
              <a:rPr lang="en-US" sz="3600" i="1" dirty="0">
                <a:effectLst/>
                <a:latin typeface="Times" pitchFamily="2" charset="0"/>
              </a:rPr>
              <a:t>only if they have the ability to make moral judgments about the legitimacy of legal</a:t>
            </a:r>
            <a:r>
              <a:rPr lang="en-US" sz="3600" dirty="0">
                <a:latin typeface="Times" pitchFamily="2" charset="0"/>
              </a:rPr>
              <a:t> </a:t>
            </a:r>
            <a:r>
              <a:rPr lang="en-US" sz="3600" i="1" dirty="0">
                <a:effectLst/>
                <a:latin typeface="Times" pitchFamily="2" charset="0"/>
              </a:rPr>
              <a:t>authority.”</a:t>
            </a:r>
            <a:endParaRPr lang="en-US" sz="3600" dirty="0">
              <a:effectLst/>
              <a:latin typeface="Times" pitchFamily="2" charset="0"/>
            </a:endParaRPr>
          </a:p>
          <a:p>
            <a:endParaRPr lang="en-US" sz="2200" dirty="0"/>
          </a:p>
        </p:txBody>
      </p:sp>
    </p:spTree>
    <p:extLst>
      <p:ext uri="{BB962C8B-B14F-4D97-AF65-F5344CB8AC3E}">
        <p14:creationId xmlns:p14="http://schemas.microsoft.com/office/powerpoint/2010/main" val="2496408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E7F8B-0ADD-2D02-C38A-E35C917F6E24}"/>
              </a:ext>
            </a:extLst>
          </p:cNvPr>
          <p:cNvSpPr>
            <a:spLocks noGrp="1"/>
          </p:cNvSpPr>
          <p:nvPr>
            <p:ph type="title"/>
          </p:nvPr>
        </p:nvSpPr>
        <p:spPr/>
        <p:txBody>
          <a:bodyPr/>
          <a:lstStyle/>
          <a:p>
            <a:r>
              <a:rPr lang="en-US" dirty="0"/>
              <a:t>Moral and political </a:t>
            </a:r>
            <a:r>
              <a:rPr lang="en-US" dirty="0" err="1"/>
              <a:t>patiency</a:t>
            </a:r>
            <a:r>
              <a:rPr lang="en-US" dirty="0"/>
              <a:t> </a:t>
            </a:r>
          </a:p>
        </p:txBody>
      </p:sp>
      <p:sp>
        <p:nvSpPr>
          <p:cNvPr id="3" name="Content Placeholder 2">
            <a:extLst>
              <a:ext uri="{FF2B5EF4-FFF2-40B4-BE49-F238E27FC236}">
                <a16:creationId xmlns:a16="http://schemas.microsoft.com/office/drawing/2014/main" id="{DF705BEA-AAE0-08A4-439C-A39E156C60C7}"/>
              </a:ext>
            </a:extLst>
          </p:cNvPr>
          <p:cNvSpPr>
            <a:spLocks noGrp="1"/>
          </p:cNvSpPr>
          <p:nvPr>
            <p:ph idx="1"/>
          </p:nvPr>
        </p:nvSpPr>
        <p:spPr/>
        <p:txBody>
          <a:bodyPr>
            <a:normAutofit lnSpcReduction="10000"/>
          </a:bodyPr>
          <a:lstStyle/>
          <a:p>
            <a:r>
              <a:rPr lang="en-US" dirty="0"/>
              <a:t>AAP: </a:t>
            </a:r>
            <a:r>
              <a:rPr lang="en-US" dirty="0">
                <a:solidFill>
                  <a:schemeClr val="accent4"/>
                </a:solidFill>
              </a:rPr>
              <a:t>Political </a:t>
            </a:r>
            <a:r>
              <a:rPr lang="en-US" dirty="0" err="1">
                <a:solidFill>
                  <a:schemeClr val="accent4"/>
                </a:solidFill>
              </a:rPr>
              <a:t>patiency</a:t>
            </a:r>
            <a:r>
              <a:rPr lang="en-US" dirty="0">
                <a:solidFill>
                  <a:schemeClr val="accent4"/>
                </a:solidFill>
              </a:rPr>
              <a:t>  </a:t>
            </a:r>
            <a:r>
              <a:rPr lang="en-US" dirty="0"/>
              <a:t>= an entity has interests that warrant its political inclusion (not the same as having interests that deserve political protection)</a:t>
            </a:r>
          </a:p>
          <a:p>
            <a:endParaRPr lang="en-US" dirty="0"/>
          </a:p>
          <a:p>
            <a:pPr lvl="1"/>
            <a:r>
              <a:rPr lang="en-US" dirty="0">
                <a:solidFill>
                  <a:schemeClr val="accent4"/>
                </a:solidFill>
              </a:rPr>
              <a:t>Which interests matter? </a:t>
            </a:r>
            <a:r>
              <a:rPr lang="en-US" dirty="0"/>
              <a:t>Psychological interests (not merely </a:t>
            </a:r>
            <a:r>
              <a:rPr lang="en-US" dirty="0" err="1"/>
              <a:t>teleo</a:t>
            </a:r>
            <a:r>
              <a:rPr lang="en-US" dirty="0"/>
              <a:t> interests)</a:t>
            </a:r>
          </a:p>
          <a:p>
            <a:pPr lvl="1"/>
            <a:r>
              <a:rPr lang="en-US" dirty="0">
                <a:solidFill>
                  <a:schemeClr val="accent4"/>
                </a:solidFill>
              </a:rPr>
              <a:t>Autonomy</a:t>
            </a:r>
            <a:r>
              <a:rPr lang="en-US" dirty="0"/>
              <a:t> </a:t>
            </a:r>
          </a:p>
          <a:p>
            <a:pPr lvl="2"/>
            <a:r>
              <a:rPr lang="en-US" dirty="0"/>
              <a:t>Kantian view collapses moral agency with moral </a:t>
            </a:r>
            <a:r>
              <a:rPr lang="en-US" dirty="0" err="1"/>
              <a:t>patiency</a:t>
            </a:r>
            <a:endParaRPr lang="en-US" dirty="0"/>
          </a:p>
          <a:p>
            <a:pPr lvl="2"/>
            <a:r>
              <a:rPr lang="en-US" dirty="0"/>
              <a:t>Autonomy as life plans (but implications for children and severely cognitively limited adults)</a:t>
            </a:r>
          </a:p>
          <a:p>
            <a:pPr lvl="2"/>
            <a:endParaRPr lang="en-US" dirty="0"/>
          </a:p>
          <a:p>
            <a:pPr lvl="1"/>
            <a:r>
              <a:rPr lang="en-US" dirty="0">
                <a:solidFill>
                  <a:schemeClr val="accent4"/>
                </a:solidFill>
              </a:rPr>
              <a:t>Consciousness</a:t>
            </a:r>
            <a:r>
              <a:rPr lang="en-US" dirty="0"/>
              <a:t> (as subjective experience)</a:t>
            </a:r>
          </a:p>
          <a:p>
            <a:pPr lvl="2"/>
            <a:r>
              <a:rPr lang="en-US" dirty="0"/>
              <a:t>Inclusion limited at sentience, but broadly inclusive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22221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19D10C-6FBA-DA43-74C1-2CD279403184}"/>
              </a:ext>
            </a:extLst>
          </p:cNvPr>
          <p:cNvSpPr>
            <a:spLocks noGrp="1"/>
          </p:cNvSpPr>
          <p:nvPr>
            <p:ph type="title"/>
          </p:nvPr>
        </p:nvSpPr>
        <p:spPr>
          <a:xfrm>
            <a:off x="841248" y="548640"/>
            <a:ext cx="3600860" cy="5431536"/>
          </a:xfrm>
        </p:spPr>
        <p:txBody>
          <a:bodyPr>
            <a:normAutofit/>
          </a:bodyPr>
          <a:lstStyle/>
          <a:p>
            <a:r>
              <a:rPr lang="en-US" sz="5400" dirty="0"/>
              <a:t>Summary</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290EBD-C202-109F-CB2E-E7CD9A131448}"/>
              </a:ext>
            </a:extLst>
          </p:cNvPr>
          <p:cNvSpPr>
            <a:spLocks noGrp="1"/>
          </p:cNvSpPr>
          <p:nvPr>
            <p:ph idx="1"/>
          </p:nvPr>
        </p:nvSpPr>
        <p:spPr>
          <a:xfrm>
            <a:off x="5126418" y="552091"/>
            <a:ext cx="6224335" cy="5431536"/>
          </a:xfrm>
        </p:spPr>
        <p:txBody>
          <a:bodyPr anchor="ctr">
            <a:normAutofit/>
          </a:bodyPr>
          <a:lstStyle/>
          <a:p>
            <a:pPr marL="0" indent="0">
              <a:buNone/>
            </a:pPr>
            <a:r>
              <a:rPr lang="en-US" i="1" dirty="0"/>
              <a:t>“AI’s can be either affected or subjected to collective decisions. But … it is less clear that AI’s do or can satisfy agency and </a:t>
            </a:r>
            <a:r>
              <a:rPr lang="en-US" i="1" dirty="0" err="1"/>
              <a:t>patiency</a:t>
            </a:r>
            <a:r>
              <a:rPr lang="en-US" i="1" dirty="0"/>
              <a:t> requirements. Democratic inclusion cannot be conclusively determined from the fact that an entity is either subjected or affected by public decisions: only agents and/or patients qualify as members of the demos.”</a:t>
            </a:r>
          </a:p>
          <a:p>
            <a:endParaRPr lang="en-US" sz="2200" dirty="0"/>
          </a:p>
        </p:txBody>
      </p:sp>
    </p:spTree>
    <p:extLst>
      <p:ext uri="{BB962C8B-B14F-4D97-AF65-F5344CB8AC3E}">
        <p14:creationId xmlns:p14="http://schemas.microsoft.com/office/powerpoint/2010/main" val="3824727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erent sizes of barbells">
            <a:extLst>
              <a:ext uri="{FF2B5EF4-FFF2-40B4-BE49-F238E27FC236}">
                <a16:creationId xmlns:a16="http://schemas.microsoft.com/office/drawing/2014/main" id="{6799C01D-844F-8ABB-79E3-14A0E5BA4B74}"/>
              </a:ext>
            </a:extLst>
          </p:cNvPr>
          <p:cNvPicPr>
            <a:picLocks noChangeAspect="1"/>
          </p:cNvPicPr>
          <p:nvPr/>
        </p:nvPicPr>
        <p:blipFill rotWithShape="1">
          <a:blip r:embed="rId2">
            <a:alphaModFix amt="45000"/>
          </a:blip>
          <a:srcRect t="12803" b="2928"/>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4781A410-484C-D891-C84F-BB9661C46698}"/>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8000" dirty="0"/>
              <a:t>Exercises </a:t>
            </a: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1640639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electronics, circuit&#10;&#10;Description automatically generated">
            <a:extLst>
              <a:ext uri="{FF2B5EF4-FFF2-40B4-BE49-F238E27FC236}">
                <a16:creationId xmlns:a16="http://schemas.microsoft.com/office/drawing/2014/main" id="{8B5C1066-A2EE-954C-BA14-DA7242DA364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1232" r="9456"/>
          <a:stretch/>
        </p:blipFill>
        <p:spPr>
          <a:xfrm>
            <a:off x="1"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10FF24-56A5-BB4A-9B77-C258E245FE9A}"/>
              </a:ext>
            </a:extLst>
          </p:cNvPr>
          <p:cNvSpPr>
            <a:spLocks noGrp="1"/>
          </p:cNvSpPr>
          <p:nvPr>
            <p:ph type="title"/>
          </p:nvPr>
        </p:nvSpPr>
        <p:spPr>
          <a:xfrm>
            <a:off x="7760072" y="2479044"/>
            <a:ext cx="3822189" cy="1899912"/>
          </a:xfrm>
        </p:spPr>
        <p:txBody>
          <a:bodyPr>
            <a:normAutofit/>
          </a:bodyPr>
          <a:lstStyle/>
          <a:p>
            <a:r>
              <a:rPr lang="en-US" sz="4000" i="1" dirty="0"/>
              <a:t>Thank you!</a:t>
            </a:r>
          </a:p>
        </p:txBody>
      </p:sp>
      <p:sp>
        <p:nvSpPr>
          <p:cNvPr id="13" name="TextBox 12">
            <a:extLst>
              <a:ext uri="{FF2B5EF4-FFF2-40B4-BE49-F238E27FC236}">
                <a16:creationId xmlns:a16="http://schemas.microsoft.com/office/drawing/2014/main" id="{869919D4-8B12-B64E-A5A0-6B3F2D9A3F98}"/>
              </a:ext>
            </a:extLst>
          </p:cNvPr>
          <p:cNvSpPr txBox="1"/>
          <p:nvPr/>
        </p:nvSpPr>
        <p:spPr>
          <a:xfrm>
            <a:off x="7343365"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singularityhub.com/2017/05/23/watch-where-ai-is-today-and-where-its-going-in-the-futu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3551754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electronics, dark&#10;&#10;Description automatically generated">
            <a:extLst>
              <a:ext uri="{FF2B5EF4-FFF2-40B4-BE49-F238E27FC236}">
                <a16:creationId xmlns:a16="http://schemas.microsoft.com/office/drawing/2014/main" id="{0348AD83-8D2B-E64E-A81F-FAC4AAF166F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11346"/>
          <a:stretch/>
        </p:blipFill>
        <p:spPr>
          <a:xfrm>
            <a:off x="1261179" y="-495935"/>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86B2A82-2137-E649-B046-B39E73D6B562}"/>
              </a:ext>
            </a:extLst>
          </p:cNvPr>
          <p:cNvSpPr txBox="1"/>
          <p:nvPr/>
        </p:nvSpPr>
        <p:spPr>
          <a:xfrm>
            <a:off x="8146943" y="3208148"/>
            <a:ext cx="2783878" cy="1705703"/>
          </a:xfrm>
          <a:prstGeom prst="rect">
            <a:avLst/>
          </a:prstGeom>
        </p:spPr>
        <p:txBody>
          <a:bodyPr vert="horz" lIns="91440" tIns="45720" rIns="91440" bIns="45720" rtlCol="0">
            <a:normAutofit/>
          </a:bodyPr>
          <a:lstStyle/>
          <a:p>
            <a:pPr defTabSz="914400">
              <a:lnSpc>
                <a:spcPct val="90000"/>
              </a:lnSpc>
              <a:spcAft>
                <a:spcPts val="600"/>
              </a:spcAft>
            </a:pPr>
            <a:r>
              <a:rPr lang="en-US" sz="2400" i="1" dirty="0"/>
              <a:t>Here are some extras, Dave.</a:t>
            </a:r>
          </a:p>
        </p:txBody>
      </p:sp>
      <p:sp>
        <p:nvSpPr>
          <p:cNvPr id="7" name="TextBox 6">
            <a:extLst>
              <a:ext uri="{FF2B5EF4-FFF2-40B4-BE49-F238E27FC236}">
                <a16:creationId xmlns:a16="http://schemas.microsoft.com/office/drawing/2014/main" id="{5AFDD5F9-1562-4E40-97FA-2215F3A7536C}"/>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namu.wiki/w/HAL%20900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61024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CD6C5-A3BE-AC4B-BEEE-956F671BC84C}"/>
              </a:ext>
            </a:extLst>
          </p:cNvPr>
          <p:cNvSpPr>
            <a:spLocks noGrp="1"/>
          </p:cNvSpPr>
          <p:nvPr>
            <p:ph type="title"/>
          </p:nvPr>
        </p:nvSpPr>
        <p:spPr/>
        <p:txBody>
          <a:bodyPr/>
          <a:lstStyle/>
          <a:p>
            <a:r>
              <a:rPr lang="en-US" dirty="0"/>
              <a:t>What </a:t>
            </a:r>
            <a:r>
              <a:rPr lang="en-US" b="1" dirty="0">
                <a:solidFill>
                  <a:schemeClr val="accent4"/>
                </a:solidFill>
              </a:rPr>
              <a:t>morality</a:t>
            </a:r>
            <a:r>
              <a:rPr lang="en-US" dirty="0"/>
              <a:t> is … and is </a:t>
            </a:r>
            <a:r>
              <a:rPr lang="en-US" i="1" dirty="0"/>
              <a:t>not</a:t>
            </a:r>
          </a:p>
        </p:txBody>
      </p:sp>
      <p:sp>
        <p:nvSpPr>
          <p:cNvPr id="3" name="Content Placeholder 2">
            <a:extLst>
              <a:ext uri="{FF2B5EF4-FFF2-40B4-BE49-F238E27FC236}">
                <a16:creationId xmlns:a16="http://schemas.microsoft.com/office/drawing/2014/main" id="{284EA608-731E-4A43-AEDF-635D742E89C6}"/>
              </a:ext>
            </a:extLst>
          </p:cNvPr>
          <p:cNvSpPr>
            <a:spLocks noGrp="1"/>
          </p:cNvSpPr>
          <p:nvPr>
            <p:ph sz="half" idx="1"/>
          </p:nvPr>
        </p:nvSpPr>
        <p:spPr/>
        <p:txBody>
          <a:bodyPr>
            <a:normAutofit/>
          </a:bodyPr>
          <a:lstStyle/>
          <a:p>
            <a:pPr marL="0" indent="0">
              <a:buNone/>
            </a:pPr>
            <a:r>
              <a:rPr lang="en-US" dirty="0">
                <a:solidFill>
                  <a:schemeClr val="accent4"/>
                </a:solidFill>
              </a:rPr>
              <a:t>The Minimum Conception of Morality: </a:t>
            </a:r>
            <a:r>
              <a:rPr lang="en-US" dirty="0"/>
              <a:t>Morality is normative, reason-responsive, impartial, and universal (</a:t>
            </a:r>
            <a:r>
              <a:rPr lang="en-US" dirty="0" err="1"/>
              <a:t>Rachells</a:t>
            </a:r>
            <a:r>
              <a:rPr lang="en-US" dirty="0"/>
              <a:t> 1998). </a:t>
            </a:r>
          </a:p>
          <a:p>
            <a:pPr marL="0" indent="0">
              <a:buNone/>
            </a:pPr>
            <a:endParaRPr lang="en-US" dirty="0">
              <a:solidFill>
                <a:schemeClr val="accent2"/>
              </a:solidFill>
            </a:endParaRPr>
          </a:p>
          <a:p>
            <a:pPr marL="0" indent="0">
              <a:buNone/>
            </a:pPr>
            <a:r>
              <a:rPr lang="en-US" i="1" dirty="0"/>
              <a:t>Contrast with “thick” conceptions of morality – utilitarianism, Kantian deontology, etc.</a:t>
            </a:r>
          </a:p>
          <a:p>
            <a:endParaRPr lang="en-US" dirty="0"/>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69AC17BC-CB2F-3A5A-97DD-E0B0BC54E671}"/>
              </a:ext>
            </a:extLst>
          </p:cNvPr>
          <p:cNvSpPr>
            <a:spLocks noGrp="1"/>
          </p:cNvSpPr>
          <p:nvPr>
            <p:ph sz="half" idx="2"/>
          </p:nvPr>
        </p:nvSpPr>
        <p:spPr/>
        <p:txBody>
          <a:bodyPr>
            <a:normAutofit/>
          </a:bodyPr>
          <a:lstStyle/>
          <a:p>
            <a:pPr marL="0" indent="0">
              <a:buNone/>
            </a:pPr>
            <a:r>
              <a:rPr lang="en-US" dirty="0">
                <a:solidFill>
                  <a:schemeClr val="accent4"/>
                </a:solidFill>
              </a:rPr>
              <a:t>Sources of Normativity outside of Morality:</a:t>
            </a:r>
          </a:p>
          <a:p>
            <a:pPr lvl="1"/>
            <a:r>
              <a:rPr lang="en-US" dirty="0"/>
              <a:t>The law</a:t>
            </a:r>
          </a:p>
          <a:p>
            <a:pPr lvl="1"/>
            <a:r>
              <a:rPr lang="en-US" dirty="0"/>
              <a:t>Cultural norms</a:t>
            </a:r>
          </a:p>
          <a:p>
            <a:pPr lvl="1"/>
            <a:r>
              <a:rPr lang="en-US" dirty="0"/>
              <a:t>Religion</a:t>
            </a:r>
          </a:p>
          <a:p>
            <a:endParaRPr lang="en-US" dirty="0"/>
          </a:p>
        </p:txBody>
      </p:sp>
    </p:spTree>
    <p:extLst>
      <p:ext uri="{BB962C8B-B14F-4D97-AF65-F5344CB8AC3E}">
        <p14:creationId xmlns:p14="http://schemas.microsoft.com/office/powerpoint/2010/main" val="2533358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up of a keyboard&#10;&#10;Description automatically generated with low confidence">
            <a:extLst>
              <a:ext uri="{FF2B5EF4-FFF2-40B4-BE49-F238E27FC236}">
                <a16:creationId xmlns:a16="http://schemas.microsoft.com/office/drawing/2014/main" id="{044550ED-CEDF-0F4D-9257-000129A677D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414" r="20408" b="1252"/>
          <a:stretch/>
        </p:blipFill>
        <p:spPr>
          <a:xfrm>
            <a:off x="3523488" y="10"/>
            <a:ext cx="8668512" cy="6857990"/>
          </a:xfrm>
          <a:prstGeom prst="rect">
            <a:avLst/>
          </a:prstGeom>
        </p:spPr>
      </p:pic>
      <p:sp>
        <p:nvSpPr>
          <p:cNvPr id="62" name="Rectangle 6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1D40BCD-1CFB-294B-B455-06C5FE11265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5. Case Studies in Ethical AI</a:t>
            </a:r>
          </a:p>
        </p:txBody>
      </p:sp>
      <p:sp>
        <p:nvSpPr>
          <p:cNvPr id="5" name="Text Placeholder 4">
            <a:extLst>
              <a:ext uri="{FF2B5EF4-FFF2-40B4-BE49-F238E27FC236}">
                <a16:creationId xmlns:a16="http://schemas.microsoft.com/office/drawing/2014/main" id="{D531A06E-9605-064E-A766-2D94B499E03B}"/>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tx1"/>
                </a:solidFill>
              </a:rPr>
              <a:t>Exercises through the lens of the five principles</a:t>
            </a:r>
          </a:p>
        </p:txBody>
      </p:sp>
      <p:sp>
        <p:nvSpPr>
          <p:cNvPr id="64" name="Rectangle 6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6" name="Rectangle 6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E1731520-69E1-3148-9B2A-2227A5D1DACD}"/>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blog.bluemediaconsulting.com/case-study-are-extroverts-good-leaders-or-they-need-become-extroverts-to-be-leader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394116517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ACC58-5336-1144-836D-F4B21A9F7F47}"/>
              </a:ext>
            </a:extLst>
          </p:cNvPr>
          <p:cNvSpPr>
            <a:spLocks noGrp="1"/>
          </p:cNvSpPr>
          <p:nvPr>
            <p:ph type="title"/>
          </p:nvPr>
        </p:nvSpPr>
        <p:spPr>
          <a:xfrm>
            <a:off x="838200" y="365125"/>
            <a:ext cx="10515600" cy="1325563"/>
          </a:xfrm>
        </p:spPr>
        <p:txBody>
          <a:bodyPr>
            <a:normAutofit fontScale="90000"/>
          </a:bodyPr>
          <a:lstStyle/>
          <a:p>
            <a:r>
              <a:rPr lang="en-US" sz="5000" dirty="0"/>
              <a:t>Applying the Five Bioethical Principles further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E7BF97-9C3B-9145-94F4-466033738067}"/>
              </a:ext>
            </a:extLst>
          </p:cNvPr>
          <p:cNvSpPr>
            <a:spLocks noGrp="1"/>
          </p:cNvSpPr>
          <p:nvPr>
            <p:ph idx="1"/>
          </p:nvPr>
        </p:nvSpPr>
        <p:spPr>
          <a:xfrm>
            <a:off x="838200" y="1929384"/>
            <a:ext cx="10515600" cy="4251960"/>
          </a:xfrm>
        </p:spPr>
        <p:txBody>
          <a:bodyPr>
            <a:normAutofit/>
          </a:bodyPr>
          <a:lstStyle/>
          <a:p>
            <a:pPr marL="0" indent="0">
              <a:buNone/>
            </a:pPr>
            <a:r>
              <a:rPr lang="en-US" sz="2200" dirty="0" err="1"/>
              <a:t>Floridi</a:t>
            </a:r>
            <a:r>
              <a:rPr lang="en-US" sz="2200" dirty="0"/>
              <a:t> et al. focus on making recommendations based on the 5 principles to governments, but what about other stakeholders? Turn to case studies. </a:t>
            </a:r>
          </a:p>
          <a:p>
            <a:pPr marL="0" indent="0" algn="ctr">
              <a:buNone/>
            </a:pPr>
            <a:endParaRPr lang="en-US" sz="2200" i="1" dirty="0"/>
          </a:p>
          <a:p>
            <a:pPr marL="0" indent="0">
              <a:buNone/>
            </a:pPr>
            <a:r>
              <a:rPr lang="en-US" dirty="0"/>
              <a:t>As we consider the case study questions:</a:t>
            </a:r>
          </a:p>
          <a:p>
            <a:pPr marL="0" indent="0">
              <a:buNone/>
            </a:pPr>
            <a:r>
              <a:rPr lang="en-US" dirty="0"/>
              <a:t>	</a:t>
            </a:r>
          </a:p>
          <a:p>
            <a:pPr marL="0" indent="0">
              <a:buNone/>
            </a:pPr>
            <a:r>
              <a:rPr lang="en-US" dirty="0"/>
              <a:t>	… consider how your answers draw on the five bioethical principles:</a:t>
            </a:r>
          </a:p>
          <a:p>
            <a:pPr marL="0" indent="0" algn="ctr">
              <a:buNone/>
            </a:pPr>
            <a:r>
              <a:rPr lang="en-US" i="1" dirty="0">
                <a:solidFill>
                  <a:schemeClr val="accent4"/>
                </a:solidFill>
              </a:rPr>
              <a:t>Beneficence</a:t>
            </a:r>
            <a:r>
              <a:rPr lang="en-US" i="1" dirty="0"/>
              <a:t> – </a:t>
            </a:r>
            <a:r>
              <a:rPr lang="en-US" i="1" dirty="0">
                <a:solidFill>
                  <a:schemeClr val="accent4"/>
                </a:solidFill>
              </a:rPr>
              <a:t>non-maleficence</a:t>
            </a:r>
            <a:r>
              <a:rPr lang="en-US" i="1" dirty="0"/>
              <a:t> – </a:t>
            </a:r>
            <a:r>
              <a:rPr lang="en-US" i="1" dirty="0">
                <a:solidFill>
                  <a:schemeClr val="accent4"/>
                </a:solidFill>
              </a:rPr>
              <a:t>autonomy</a:t>
            </a:r>
            <a:r>
              <a:rPr lang="en-US" i="1" dirty="0"/>
              <a:t> – </a:t>
            </a:r>
            <a:r>
              <a:rPr lang="en-US" i="1" dirty="0">
                <a:solidFill>
                  <a:schemeClr val="accent4"/>
                </a:solidFill>
              </a:rPr>
              <a:t>justice</a:t>
            </a:r>
            <a:r>
              <a:rPr lang="en-US" i="1" dirty="0"/>
              <a:t> – </a:t>
            </a:r>
            <a:r>
              <a:rPr lang="en-US" i="1" dirty="0">
                <a:solidFill>
                  <a:schemeClr val="accent4"/>
                </a:solidFill>
              </a:rPr>
              <a:t>explicability</a:t>
            </a:r>
            <a:r>
              <a:rPr lang="en-US" i="1" dirty="0"/>
              <a:t> </a:t>
            </a:r>
          </a:p>
          <a:p>
            <a:pPr marL="0" indent="0">
              <a:buNone/>
            </a:pPr>
            <a:endParaRPr lang="en-US" b="1" dirty="0"/>
          </a:p>
          <a:p>
            <a:pPr marL="0" indent="0">
              <a:buNone/>
            </a:pPr>
            <a:endParaRPr lang="en-US" sz="2200" dirty="0"/>
          </a:p>
          <a:p>
            <a:pPr>
              <a:buFontTx/>
              <a:buChar char="-"/>
            </a:pPr>
            <a:endParaRPr lang="en-US" sz="2200" dirty="0"/>
          </a:p>
        </p:txBody>
      </p:sp>
    </p:spTree>
    <p:extLst>
      <p:ext uri="{BB962C8B-B14F-4D97-AF65-F5344CB8AC3E}">
        <p14:creationId xmlns:p14="http://schemas.microsoft.com/office/powerpoint/2010/main" val="3281735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9A9B9-5974-2846-A93D-F90B84A5E060}"/>
              </a:ext>
            </a:extLst>
          </p:cNvPr>
          <p:cNvSpPr>
            <a:spLocks noGrp="1"/>
          </p:cNvSpPr>
          <p:nvPr>
            <p:ph type="title"/>
          </p:nvPr>
        </p:nvSpPr>
        <p:spPr>
          <a:xfrm>
            <a:off x="640080" y="4777739"/>
            <a:ext cx="3418990" cy="1412119"/>
          </a:xfrm>
        </p:spPr>
        <p:txBody>
          <a:bodyPr>
            <a:normAutofit/>
          </a:bodyPr>
          <a:lstStyle/>
          <a:p>
            <a:r>
              <a:rPr lang="en-US" sz="3000" dirty="0"/>
              <a:t>Case Study A: </a:t>
            </a:r>
            <a:br>
              <a:rPr lang="en-US" sz="3000" dirty="0"/>
            </a:br>
            <a:r>
              <a:rPr lang="en-US" sz="3000" i="1" dirty="0">
                <a:solidFill>
                  <a:schemeClr val="accent4"/>
                </a:solidFill>
              </a:rPr>
              <a:t>Law Enforcement Chatbots</a:t>
            </a:r>
          </a:p>
        </p:txBody>
      </p:sp>
      <p:pic>
        <p:nvPicPr>
          <p:cNvPr id="7" name="Picture 6" descr="A picture containing text&#10;&#10;Description automatically generated">
            <a:extLst>
              <a:ext uri="{FF2B5EF4-FFF2-40B4-BE49-F238E27FC236}">
                <a16:creationId xmlns:a16="http://schemas.microsoft.com/office/drawing/2014/main" id="{AFB1EB08-C0AD-F74F-8D6F-D8F6CCE4A14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08" r="1" b="1"/>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7"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285386-97D3-CC4D-9B41-7FE61EE25C2B}"/>
              </a:ext>
            </a:extLst>
          </p:cNvPr>
          <p:cNvSpPr>
            <a:spLocks noGrp="1"/>
          </p:cNvSpPr>
          <p:nvPr>
            <p:ph idx="1"/>
          </p:nvPr>
        </p:nvSpPr>
        <p:spPr>
          <a:xfrm>
            <a:off x="4654294" y="4777739"/>
            <a:ext cx="6897626" cy="1399223"/>
          </a:xfrm>
        </p:spPr>
        <p:txBody>
          <a:bodyPr anchor="ctr">
            <a:normAutofit/>
          </a:bodyPr>
          <a:lstStyle/>
          <a:p>
            <a:pPr marL="0" indent="0">
              <a:buNone/>
            </a:pPr>
            <a:br>
              <a:rPr lang="en-US" sz="1900"/>
            </a:br>
            <a:r>
              <a:rPr lang="en-US" sz="1900"/>
              <a:t>Case Studies are the product of the Princeton University Center for Human Values (UCHV) and the Center for Information Technology Policy (CITP) at Princeton. </a:t>
            </a:r>
            <a:r>
              <a:rPr lang="en-US" sz="1900" b="1"/>
              <a:t>http://www.aiethics.princeton.edu</a:t>
            </a:r>
            <a:endParaRPr lang="en-US" sz="1900"/>
          </a:p>
          <a:p>
            <a:endParaRPr lang="en-US" sz="1900"/>
          </a:p>
        </p:txBody>
      </p:sp>
      <p:sp>
        <p:nvSpPr>
          <p:cNvPr id="9" name="TextBox 8">
            <a:extLst>
              <a:ext uri="{FF2B5EF4-FFF2-40B4-BE49-F238E27FC236}">
                <a16:creationId xmlns:a16="http://schemas.microsoft.com/office/drawing/2014/main" id="{29930039-74D8-3149-B163-81A7E252990D}"/>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adhugger.net/2019/10/24/romanian-pro-tv-to-use-druid-chatbots-to-simplify-recruiting-proces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801812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DDFEF-DFFB-B743-AD6F-517326B1A476}"/>
              </a:ext>
            </a:extLst>
          </p:cNvPr>
          <p:cNvSpPr>
            <a:spLocks noGrp="1"/>
          </p:cNvSpPr>
          <p:nvPr>
            <p:ph type="title"/>
          </p:nvPr>
        </p:nvSpPr>
        <p:spPr>
          <a:xfrm>
            <a:off x="640080" y="4777739"/>
            <a:ext cx="3418990" cy="1412119"/>
          </a:xfrm>
        </p:spPr>
        <p:txBody>
          <a:bodyPr>
            <a:normAutofit/>
          </a:bodyPr>
          <a:lstStyle/>
          <a:p>
            <a:r>
              <a:rPr lang="en-US" sz="3000" dirty="0"/>
              <a:t>Case Study B :</a:t>
            </a:r>
            <a:br>
              <a:rPr lang="en-US" sz="3000" dirty="0"/>
            </a:br>
            <a:r>
              <a:rPr lang="en-US" sz="3000" i="1" dirty="0">
                <a:solidFill>
                  <a:schemeClr val="accent4"/>
                </a:solidFill>
              </a:rPr>
              <a:t>Optimizing </a:t>
            </a:r>
            <a:br>
              <a:rPr lang="en-US" sz="3000" i="1" dirty="0">
                <a:solidFill>
                  <a:schemeClr val="accent4"/>
                </a:solidFill>
              </a:rPr>
            </a:br>
            <a:r>
              <a:rPr lang="en-US" sz="3000" i="1" dirty="0">
                <a:solidFill>
                  <a:schemeClr val="accent4"/>
                </a:solidFill>
              </a:rPr>
              <a:t>Schools</a:t>
            </a:r>
          </a:p>
        </p:txBody>
      </p:sp>
      <p:pic>
        <p:nvPicPr>
          <p:cNvPr id="13" name="Picture 12" descr="Old computer monitors">
            <a:extLst>
              <a:ext uri="{FF2B5EF4-FFF2-40B4-BE49-F238E27FC236}">
                <a16:creationId xmlns:a16="http://schemas.microsoft.com/office/drawing/2014/main" id="{A8A8B11D-50FA-79A5-616A-C8032242FBB0}"/>
              </a:ext>
            </a:extLst>
          </p:cNvPr>
          <p:cNvPicPr>
            <a:picLocks noChangeAspect="1"/>
          </p:cNvPicPr>
          <p:nvPr/>
        </p:nvPicPr>
        <p:blipFill rotWithShape="1">
          <a:blip r:embed="rId2"/>
          <a:srcRect t="14842" b="2850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9"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82FFFC-18A0-A04C-8373-8E2563B1C121}"/>
              </a:ext>
            </a:extLst>
          </p:cNvPr>
          <p:cNvSpPr>
            <a:spLocks noGrp="1"/>
          </p:cNvSpPr>
          <p:nvPr>
            <p:ph idx="1"/>
          </p:nvPr>
        </p:nvSpPr>
        <p:spPr>
          <a:xfrm>
            <a:off x="4654294" y="4777739"/>
            <a:ext cx="6897626" cy="1399223"/>
          </a:xfrm>
        </p:spPr>
        <p:txBody>
          <a:bodyPr anchor="ctr">
            <a:normAutofit/>
          </a:bodyPr>
          <a:lstStyle/>
          <a:p>
            <a:pPr marL="0" indent="0">
              <a:buFont typeface="Arial" panose="020B0604020202020204" pitchFamily="34" charset="0"/>
              <a:buNone/>
            </a:pPr>
            <a:br>
              <a:rPr lang="en-US" sz="1900"/>
            </a:br>
            <a:r>
              <a:rPr lang="en-US" sz="1900"/>
              <a:t>Case Studies are the product of the Princeton University Center for Human Values (UCHV) and the Center for Information Technology Policy (CITP) at Princeton. </a:t>
            </a:r>
            <a:r>
              <a:rPr lang="en-US" sz="1900" b="1"/>
              <a:t>http://www.aiethics.princeton.edu</a:t>
            </a:r>
            <a:endParaRPr lang="en-US" sz="1900"/>
          </a:p>
          <a:p>
            <a:endParaRPr lang="en-US" sz="1900"/>
          </a:p>
        </p:txBody>
      </p:sp>
    </p:spTree>
    <p:extLst>
      <p:ext uri="{BB962C8B-B14F-4D97-AF65-F5344CB8AC3E}">
        <p14:creationId xmlns:p14="http://schemas.microsoft.com/office/powerpoint/2010/main" val="1345985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59547-A901-FD4A-8B69-0FCEB114537A}"/>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3000" dirty="0"/>
              <a:t>Case Study C: </a:t>
            </a:r>
            <a:br>
              <a:rPr lang="en-US" sz="3000" dirty="0"/>
            </a:br>
            <a:r>
              <a:rPr lang="en-US" sz="3000" i="1" dirty="0">
                <a:solidFill>
                  <a:schemeClr val="accent2"/>
                </a:solidFill>
              </a:rPr>
              <a:t>Automated Healthcare App</a:t>
            </a:r>
          </a:p>
        </p:txBody>
      </p:sp>
      <p:pic>
        <p:nvPicPr>
          <p:cNvPr id="18" name="Content Placeholder 17" descr="A picture containing text, person&#10;&#10;Description automatically generated">
            <a:extLst>
              <a:ext uri="{FF2B5EF4-FFF2-40B4-BE49-F238E27FC236}">
                <a16:creationId xmlns:a16="http://schemas.microsoft.com/office/drawing/2014/main" id="{BACFD13D-27FC-2E47-A296-0F38CD2F8129}"/>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561" r="4827"/>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31"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E0B77AA1-9A8B-FC47-A703-CF876BEB475D}"/>
              </a:ext>
            </a:extLst>
          </p:cNvPr>
          <p:cNvSpPr txBox="1">
            <a:spLocks/>
          </p:cNvSpPr>
          <p:nvPr/>
        </p:nvSpPr>
        <p:spPr>
          <a:xfrm>
            <a:off x="4654294" y="4777739"/>
            <a:ext cx="6897626" cy="13992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1900" dirty="0"/>
            </a:br>
            <a:r>
              <a:rPr lang="en-US" sz="1900" dirty="0"/>
              <a:t>Case Studies are the product of the Princeton University Center for Human Values (UCHV) and the Center for Information Technology Policy (CITP) at Princeton. </a:t>
            </a:r>
            <a:r>
              <a:rPr lang="en-US" sz="1900" b="1" dirty="0"/>
              <a:t>http://</a:t>
            </a:r>
            <a:r>
              <a:rPr lang="en-US" sz="1900" b="1" dirty="0" err="1"/>
              <a:t>www.aiethics.princeton.edu</a:t>
            </a:r>
            <a:endParaRPr lang="en-US" sz="1900" dirty="0"/>
          </a:p>
          <a:p>
            <a:endParaRPr lang="en-US" sz="1900" dirty="0"/>
          </a:p>
        </p:txBody>
      </p:sp>
      <p:sp>
        <p:nvSpPr>
          <p:cNvPr id="20" name="TextBox 19">
            <a:extLst>
              <a:ext uri="{FF2B5EF4-FFF2-40B4-BE49-F238E27FC236}">
                <a16:creationId xmlns:a16="http://schemas.microsoft.com/office/drawing/2014/main" id="{2D31A728-56CD-9240-A54F-98B3FF1F6961}"/>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policyoptions.irpp.org/magazines/february-2018/why-ai-needs-nurs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808094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B365-F1BE-F74C-98A3-4BB28DC2FF2C}"/>
              </a:ext>
            </a:extLst>
          </p:cNvPr>
          <p:cNvSpPr>
            <a:spLocks noGrp="1"/>
          </p:cNvSpPr>
          <p:nvPr>
            <p:ph type="title"/>
          </p:nvPr>
        </p:nvSpPr>
        <p:spPr/>
        <p:txBody>
          <a:bodyPr/>
          <a:lstStyle/>
          <a:p>
            <a:r>
              <a:rPr lang="en-US" dirty="0"/>
              <a:t>AI &amp; valuable institutions</a:t>
            </a:r>
          </a:p>
        </p:txBody>
      </p:sp>
      <p:sp>
        <p:nvSpPr>
          <p:cNvPr id="3" name="Content Placeholder 2">
            <a:extLst>
              <a:ext uri="{FF2B5EF4-FFF2-40B4-BE49-F238E27FC236}">
                <a16:creationId xmlns:a16="http://schemas.microsoft.com/office/drawing/2014/main" id="{4971CE9D-4CCE-1246-B8CE-FAD006F7C649}"/>
              </a:ext>
            </a:extLst>
          </p:cNvPr>
          <p:cNvSpPr>
            <a:spLocks noGrp="1"/>
          </p:cNvSpPr>
          <p:nvPr>
            <p:ph idx="1"/>
          </p:nvPr>
        </p:nvSpPr>
        <p:spPr/>
        <p:txBody>
          <a:bodyPr/>
          <a:lstStyle/>
          <a:p>
            <a:r>
              <a:rPr lang="en-US" dirty="0"/>
              <a:t>AI &amp; the maintenance or erosion of democratic norms </a:t>
            </a:r>
          </a:p>
          <a:p>
            <a:r>
              <a:rPr lang="en-US" dirty="0"/>
              <a:t>Privacy concerns (e.g., facial recognition technologies, collection of private data)</a:t>
            </a:r>
          </a:p>
          <a:p>
            <a:r>
              <a:rPr lang="en-US" dirty="0"/>
              <a:t>Human agency (nudging, opaque algorithms)</a:t>
            </a:r>
          </a:p>
          <a:p>
            <a:r>
              <a:rPr lang="en-US" dirty="0"/>
              <a:t>Limiting human deliberative capacities (driving people into siloes; amplifying tribalistic beliefs; corroding trust in trustworthy institutions and individuals). </a:t>
            </a:r>
          </a:p>
          <a:p>
            <a:endParaRPr lang="en-US" dirty="0"/>
          </a:p>
        </p:txBody>
      </p:sp>
    </p:spTree>
    <p:extLst>
      <p:ext uri="{BB962C8B-B14F-4D97-AF65-F5344CB8AC3E}">
        <p14:creationId xmlns:p14="http://schemas.microsoft.com/office/powerpoint/2010/main" val="2689128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0645B-5437-3042-9F07-3667CB1F47E2}"/>
              </a:ext>
            </a:extLst>
          </p:cNvPr>
          <p:cNvSpPr>
            <a:spLocks noGrp="1"/>
          </p:cNvSpPr>
          <p:nvPr>
            <p:ph type="title"/>
          </p:nvPr>
        </p:nvSpPr>
        <p:spPr>
          <a:xfrm>
            <a:off x="841248" y="548640"/>
            <a:ext cx="3600860" cy="5431536"/>
          </a:xfrm>
        </p:spPr>
        <p:txBody>
          <a:bodyPr>
            <a:normAutofit/>
          </a:bodyPr>
          <a:lstStyle/>
          <a:p>
            <a:r>
              <a:rPr lang="en-US" sz="5400" dirty="0">
                <a:solidFill>
                  <a:schemeClr val="accent4"/>
                </a:solidFill>
              </a:rPr>
              <a:t>Assessment</a:t>
            </a:r>
            <a:r>
              <a:rPr lang="en-US" sz="5400" dirty="0"/>
              <a:t> </a:t>
            </a:r>
          </a:p>
        </p:txBody>
      </p:sp>
      <p:sp>
        <p:nvSpPr>
          <p:cNvPr id="3" name="Content Placeholder 2">
            <a:extLst>
              <a:ext uri="{FF2B5EF4-FFF2-40B4-BE49-F238E27FC236}">
                <a16:creationId xmlns:a16="http://schemas.microsoft.com/office/drawing/2014/main" id="{970A4966-30F6-2148-BCE1-08818D5492C2}"/>
              </a:ext>
            </a:extLst>
          </p:cNvPr>
          <p:cNvSpPr>
            <a:spLocks noGrp="1"/>
          </p:cNvSpPr>
          <p:nvPr>
            <p:ph idx="1"/>
          </p:nvPr>
        </p:nvSpPr>
        <p:spPr>
          <a:xfrm>
            <a:off x="5126418" y="552091"/>
            <a:ext cx="6224335" cy="5431536"/>
          </a:xfrm>
        </p:spPr>
        <p:txBody>
          <a:bodyPr anchor="ctr">
            <a:normAutofit/>
          </a:bodyPr>
          <a:lstStyle/>
          <a:p>
            <a:pPr marL="0" indent="0">
              <a:buNone/>
            </a:pPr>
            <a:r>
              <a:rPr lang="en-US" sz="2200"/>
              <a:t>1. Assess the capacity of existing institutions, such as national civil courts, to redress the mistakes made or harms inflicted by AI systems.</a:t>
            </a:r>
          </a:p>
          <a:p>
            <a:pPr marL="0" indent="0">
              <a:buNone/>
            </a:pPr>
            <a:endParaRPr lang="en-US" sz="2200"/>
          </a:p>
          <a:p>
            <a:pPr marL="0" indent="0">
              <a:buNone/>
            </a:pPr>
            <a:r>
              <a:rPr lang="en-US" sz="2200"/>
              <a:t>2. Assess which tasks and decision-making functionalities should not be delegated to AI systems, through the use of participatory mechanisms to ensure alignment with societal values and understanding of public opinion.</a:t>
            </a:r>
          </a:p>
          <a:p>
            <a:pPr marL="0" indent="0">
              <a:buNone/>
            </a:pPr>
            <a:endParaRPr lang="en-US" sz="2200"/>
          </a:p>
          <a:p>
            <a:pPr marL="0" indent="0">
              <a:buNone/>
            </a:pPr>
            <a:r>
              <a:rPr lang="en-US" sz="2200"/>
              <a:t>3. Assess whether current regulations are sufficiently grounded in ethics to provide a legislative framework that can keep pace with technological developments.</a:t>
            </a:r>
          </a:p>
        </p:txBody>
      </p:sp>
    </p:spTree>
    <p:extLst>
      <p:ext uri="{BB962C8B-B14F-4D97-AF65-F5344CB8AC3E}">
        <p14:creationId xmlns:p14="http://schemas.microsoft.com/office/powerpoint/2010/main" val="3574023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457A-7661-4F47-A4EF-C4643EB8BBDB}"/>
              </a:ext>
            </a:extLst>
          </p:cNvPr>
          <p:cNvSpPr>
            <a:spLocks noGrp="1"/>
          </p:cNvSpPr>
          <p:nvPr>
            <p:ph type="title"/>
          </p:nvPr>
        </p:nvSpPr>
        <p:spPr>
          <a:xfrm>
            <a:off x="635000" y="640823"/>
            <a:ext cx="3418659" cy="5583148"/>
          </a:xfrm>
        </p:spPr>
        <p:txBody>
          <a:bodyPr anchor="ctr">
            <a:normAutofit/>
          </a:bodyPr>
          <a:lstStyle/>
          <a:p>
            <a:r>
              <a:rPr lang="en-US" sz="4600" dirty="0">
                <a:solidFill>
                  <a:schemeClr val="accent4"/>
                </a:solidFill>
              </a:rPr>
              <a:t>Development</a:t>
            </a:r>
          </a:p>
        </p:txBody>
      </p:sp>
      <p:graphicFrame>
        <p:nvGraphicFramePr>
          <p:cNvPr id="31" name="Content Placeholder 2">
            <a:extLst>
              <a:ext uri="{FF2B5EF4-FFF2-40B4-BE49-F238E27FC236}">
                <a16:creationId xmlns:a16="http://schemas.microsoft.com/office/drawing/2014/main" id="{94422F23-F277-CB52-3E87-C2EC8B3E6E0C}"/>
              </a:ext>
            </a:extLst>
          </p:cNvPr>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123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2750-46D5-8847-A7D4-CFD32B7287A1}"/>
              </a:ext>
            </a:extLst>
          </p:cNvPr>
          <p:cNvSpPr>
            <a:spLocks noGrp="1"/>
          </p:cNvSpPr>
          <p:nvPr>
            <p:ph type="title"/>
          </p:nvPr>
        </p:nvSpPr>
        <p:spPr>
          <a:xfrm>
            <a:off x="635000" y="640823"/>
            <a:ext cx="3418659" cy="5583148"/>
          </a:xfrm>
        </p:spPr>
        <p:txBody>
          <a:bodyPr anchor="ctr">
            <a:normAutofit/>
          </a:bodyPr>
          <a:lstStyle/>
          <a:p>
            <a:r>
              <a:rPr lang="en-US" sz="4200" dirty="0" err="1">
                <a:solidFill>
                  <a:schemeClr val="accent4"/>
                </a:solidFill>
              </a:rPr>
              <a:t>Incentivisation</a:t>
            </a:r>
            <a:r>
              <a:rPr lang="en-US" sz="4200" dirty="0"/>
              <a:t> (a few items from the list)</a:t>
            </a:r>
          </a:p>
        </p:txBody>
      </p:sp>
      <p:graphicFrame>
        <p:nvGraphicFramePr>
          <p:cNvPr id="5" name="Content Placeholder 2">
            <a:extLst>
              <a:ext uri="{FF2B5EF4-FFF2-40B4-BE49-F238E27FC236}">
                <a16:creationId xmlns:a16="http://schemas.microsoft.com/office/drawing/2014/main" id="{A5BEE57A-C1B9-F747-FEA6-FAC54B03634A}"/>
              </a:ext>
            </a:extLst>
          </p:cNvPr>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71722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9DA6-0CB2-904F-B527-553A18C3F809}"/>
              </a:ext>
            </a:extLst>
          </p:cNvPr>
          <p:cNvSpPr>
            <a:spLocks noGrp="1"/>
          </p:cNvSpPr>
          <p:nvPr>
            <p:ph type="title"/>
          </p:nvPr>
        </p:nvSpPr>
        <p:spPr>
          <a:xfrm>
            <a:off x="841248" y="548640"/>
            <a:ext cx="3600860" cy="5431536"/>
          </a:xfrm>
        </p:spPr>
        <p:txBody>
          <a:bodyPr>
            <a:normAutofit/>
          </a:bodyPr>
          <a:lstStyle/>
          <a:p>
            <a:r>
              <a:rPr lang="en-US" sz="5400" dirty="0">
                <a:solidFill>
                  <a:schemeClr val="accent4"/>
                </a:solidFill>
              </a:rPr>
              <a:t>Support</a:t>
            </a:r>
            <a:r>
              <a:rPr lang="en-US" sz="5400" dirty="0"/>
              <a:t> </a:t>
            </a:r>
          </a:p>
        </p:txBody>
      </p:sp>
      <p:sp>
        <p:nvSpPr>
          <p:cNvPr id="3" name="Content Placeholder 2">
            <a:extLst>
              <a:ext uri="{FF2B5EF4-FFF2-40B4-BE49-F238E27FC236}">
                <a16:creationId xmlns:a16="http://schemas.microsoft.com/office/drawing/2014/main" id="{3D7D5D32-74AC-1E48-A94E-C77E76BAAD7E}"/>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18. Support the development of self-regulatory codes of conduct for data and AI related professions, with specific ethical duties.</a:t>
            </a:r>
          </a:p>
          <a:p>
            <a:pPr marL="0" indent="0">
              <a:buNone/>
            </a:pPr>
            <a:endParaRPr lang="en-US" sz="2200" dirty="0"/>
          </a:p>
          <a:p>
            <a:pPr marL="0" indent="0">
              <a:buNone/>
            </a:pPr>
            <a:r>
              <a:rPr lang="en-US" sz="2200" dirty="0"/>
              <a:t>19. Support the capacity of corporate boards of directors to take responsibility for the ethical implications of companies’ AI technologies.</a:t>
            </a:r>
          </a:p>
          <a:p>
            <a:pPr marL="0" indent="0">
              <a:buNone/>
            </a:pPr>
            <a:endParaRPr lang="en-US" sz="2200" dirty="0"/>
          </a:p>
          <a:p>
            <a:pPr marL="0" indent="0">
              <a:buNone/>
            </a:pPr>
            <a:r>
              <a:rPr lang="en-US" sz="2200" dirty="0"/>
              <a:t>20. Support the creation of educational curricula and public awareness activities around the societal, legal, and ethical impact of Artificial Intelligence.</a:t>
            </a:r>
          </a:p>
          <a:p>
            <a:endParaRPr lang="en-US" sz="2200" dirty="0"/>
          </a:p>
          <a:p>
            <a:endParaRPr lang="en-US" sz="2200" dirty="0"/>
          </a:p>
        </p:txBody>
      </p:sp>
    </p:spTree>
    <p:extLst>
      <p:ext uri="{BB962C8B-B14F-4D97-AF65-F5344CB8AC3E}">
        <p14:creationId xmlns:p14="http://schemas.microsoft.com/office/powerpoint/2010/main" val="184441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ckground pattern&#10;&#10;Description automatically generated">
            <a:extLst>
              <a:ext uri="{FF2B5EF4-FFF2-40B4-BE49-F238E27FC236}">
                <a16:creationId xmlns:a16="http://schemas.microsoft.com/office/drawing/2014/main" id="{0F0D6EE9-8013-DE49-8BAB-57C379DA11E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b="2598"/>
          <a:stretch/>
        </p:blipFill>
        <p:spPr>
          <a:xfrm>
            <a:off x="20" y="10"/>
            <a:ext cx="12191980" cy="6857990"/>
          </a:xfrm>
          <a:prstGeom prst="rect">
            <a:avLst/>
          </a:prstGeom>
        </p:spPr>
      </p:pic>
      <p:sp>
        <p:nvSpPr>
          <p:cNvPr id="2" name="Title 1">
            <a:extLst>
              <a:ext uri="{FF2B5EF4-FFF2-40B4-BE49-F238E27FC236}">
                <a16:creationId xmlns:a16="http://schemas.microsoft.com/office/drawing/2014/main" id="{CD0A0A3C-94C1-7C4E-9D50-BA9A9586B69B}"/>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What do we mean by </a:t>
            </a:r>
            <a:r>
              <a:rPr lang="en-US" b="1" i="1" dirty="0">
                <a:solidFill>
                  <a:schemeClr val="accent4"/>
                </a:solidFill>
              </a:rPr>
              <a:t>Artificial Intelligence</a:t>
            </a:r>
            <a:r>
              <a:rPr lang="en-US" dirty="0">
                <a:solidFill>
                  <a:srgbClr val="FFFFFF"/>
                </a:solidFill>
              </a:rPr>
              <a:t>?</a:t>
            </a:r>
          </a:p>
        </p:txBody>
      </p:sp>
      <p:sp>
        <p:nvSpPr>
          <p:cNvPr id="4" name="Content Placeholder 3">
            <a:extLst>
              <a:ext uri="{FF2B5EF4-FFF2-40B4-BE49-F238E27FC236}">
                <a16:creationId xmlns:a16="http://schemas.microsoft.com/office/drawing/2014/main" id="{276304CA-0F63-B943-83A6-A8B36052AE28}"/>
              </a:ext>
            </a:extLst>
          </p:cNvPr>
          <p:cNvSpPr>
            <a:spLocks noGrp="1"/>
          </p:cNvSpPr>
          <p:nvPr>
            <p:ph idx="1"/>
          </p:nvPr>
        </p:nvSpPr>
        <p:spPr>
          <a:xfrm>
            <a:off x="838200" y="1825625"/>
            <a:ext cx="10515600" cy="4351338"/>
          </a:xfrm>
        </p:spPr>
        <p:txBody>
          <a:bodyPr>
            <a:normAutofit fontScale="92500" lnSpcReduction="20000"/>
          </a:bodyPr>
          <a:lstStyle/>
          <a:p>
            <a:pPr marL="0" indent="0">
              <a:buNone/>
            </a:pPr>
            <a:r>
              <a:rPr lang="en-US" b="1" dirty="0">
                <a:solidFill>
                  <a:schemeClr val="accent2"/>
                </a:solidFill>
              </a:rPr>
              <a:t>Strong AI (~AGI) versus Weak AI (Searle 1989)</a:t>
            </a:r>
          </a:p>
          <a:p>
            <a:pPr lvl="1"/>
            <a:r>
              <a:rPr lang="en-US" b="1" dirty="0">
                <a:solidFill>
                  <a:schemeClr val="accent4"/>
                </a:solidFill>
              </a:rPr>
              <a:t>Strong AI &amp; Artificial General Intelligence (AGI):</a:t>
            </a:r>
            <a:r>
              <a:rPr lang="en-US" dirty="0">
                <a:solidFill>
                  <a:schemeClr val="accent4"/>
                </a:solidFill>
              </a:rPr>
              <a:t> </a:t>
            </a:r>
            <a:r>
              <a:rPr lang="en-US" dirty="0">
                <a:solidFill>
                  <a:srgbClr val="FFFFFF"/>
                </a:solidFill>
              </a:rPr>
              <a:t>Artificial minds </a:t>
            </a:r>
          </a:p>
          <a:p>
            <a:pPr lvl="2"/>
            <a:r>
              <a:rPr lang="en-US" dirty="0">
                <a:solidFill>
                  <a:srgbClr val="FFFFFF"/>
                </a:solidFill>
              </a:rPr>
              <a:t>AGI: understanding/semantics V mere syntax </a:t>
            </a:r>
          </a:p>
          <a:p>
            <a:pPr lvl="2"/>
            <a:r>
              <a:rPr lang="en-US" dirty="0">
                <a:solidFill>
                  <a:srgbClr val="FFFFFF"/>
                </a:solidFill>
              </a:rPr>
              <a:t>Strong AI (Searle): AGI + consciousness</a:t>
            </a:r>
          </a:p>
          <a:p>
            <a:pPr lvl="1"/>
            <a:r>
              <a:rPr lang="en-US" b="1" dirty="0">
                <a:solidFill>
                  <a:schemeClr val="accent4"/>
                </a:solidFill>
              </a:rPr>
              <a:t>Weak AI:</a:t>
            </a:r>
            <a:r>
              <a:rPr lang="en-US" dirty="0">
                <a:solidFill>
                  <a:schemeClr val="accent4"/>
                </a:solidFill>
              </a:rPr>
              <a:t> </a:t>
            </a:r>
            <a:r>
              <a:rPr lang="en-US" dirty="0">
                <a:solidFill>
                  <a:srgbClr val="FFFFFF"/>
                </a:solidFill>
              </a:rPr>
              <a:t>every other form of AI and machine learning</a:t>
            </a:r>
          </a:p>
          <a:p>
            <a:pPr lvl="1"/>
            <a:endParaRPr lang="en-US" dirty="0">
              <a:solidFill>
                <a:srgbClr val="FFFFFF"/>
              </a:solidFill>
            </a:endParaRPr>
          </a:p>
          <a:p>
            <a:pPr marL="0" indent="0">
              <a:buNone/>
            </a:pPr>
            <a:r>
              <a:rPr lang="en-US" b="1" dirty="0">
                <a:solidFill>
                  <a:schemeClr val="accent2"/>
                </a:solidFill>
              </a:rPr>
              <a:t>Ethical implications of the distinction</a:t>
            </a:r>
          </a:p>
          <a:p>
            <a:pPr lvl="1"/>
            <a:r>
              <a:rPr lang="en-US" dirty="0">
                <a:solidFill>
                  <a:schemeClr val="accent4"/>
                </a:solidFill>
              </a:rPr>
              <a:t>IF strong AI/AGI </a:t>
            </a:r>
            <a:r>
              <a:rPr lang="en-US" dirty="0">
                <a:solidFill>
                  <a:schemeClr val="accent4"/>
                </a:solidFill>
                <a:sym typeface="Wingdings" pitchFamily="2" charset="2"/>
              </a:rPr>
              <a:t> </a:t>
            </a:r>
            <a:r>
              <a:rPr lang="en-US" dirty="0">
                <a:solidFill>
                  <a:srgbClr val="FFFFFF"/>
                </a:solidFill>
              </a:rPr>
              <a:t>we may have moral obligations </a:t>
            </a:r>
            <a:r>
              <a:rPr lang="en-US" i="1" dirty="0">
                <a:solidFill>
                  <a:srgbClr val="FFFFFF"/>
                </a:solidFill>
              </a:rPr>
              <a:t>toward the AIs themselves (including, perhaps, to involve them in </a:t>
            </a:r>
            <a:r>
              <a:rPr lang="en-US" i="1" dirty="0">
                <a:solidFill>
                  <a:schemeClr val="accent4"/>
                </a:solidFill>
              </a:rPr>
              <a:t>democratic decision-making</a:t>
            </a:r>
            <a:r>
              <a:rPr lang="en-US" i="1" dirty="0">
                <a:solidFill>
                  <a:srgbClr val="FFFFFF"/>
                </a:solidFill>
              </a:rPr>
              <a:t>).</a:t>
            </a:r>
          </a:p>
          <a:p>
            <a:pPr lvl="1"/>
            <a:r>
              <a:rPr lang="en-US" dirty="0">
                <a:solidFill>
                  <a:schemeClr val="accent4"/>
                </a:solidFill>
              </a:rPr>
              <a:t>IF weak AI </a:t>
            </a:r>
            <a:r>
              <a:rPr lang="en-US" dirty="0">
                <a:solidFill>
                  <a:schemeClr val="accent4"/>
                </a:solidFill>
                <a:sym typeface="Wingdings" pitchFamily="2" charset="2"/>
              </a:rPr>
              <a:t></a:t>
            </a:r>
            <a:r>
              <a:rPr lang="en-US" dirty="0">
                <a:solidFill>
                  <a:schemeClr val="accent4"/>
                </a:solidFill>
              </a:rPr>
              <a:t> </a:t>
            </a:r>
            <a:r>
              <a:rPr lang="en-US" dirty="0">
                <a:solidFill>
                  <a:srgbClr val="FFFFFF"/>
                </a:solidFill>
              </a:rPr>
              <a:t>presumably no obligations toward them. Instead, our obligations will be toward those moral patients and moral agents who would be impacted by the AI (present and future individuals or groups, the planet, etc.). Appropriate analysis would focus on threat-assessment and benefit estimates of AI vis-à-vis valuable social institutions.</a:t>
            </a:r>
          </a:p>
          <a:p>
            <a:pPr lvl="1"/>
            <a:endParaRPr lang="en-US" dirty="0">
              <a:solidFill>
                <a:srgbClr val="FFFFFF"/>
              </a:solidFill>
            </a:endParaRPr>
          </a:p>
          <a:p>
            <a:pPr lvl="1"/>
            <a:endParaRPr lang="en-US" dirty="0">
              <a:solidFill>
                <a:srgbClr val="FFFFFF"/>
              </a:solidFill>
            </a:endParaRPr>
          </a:p>
        </p:txBody>
      </p:sp>
      <p:sp>
        <p:nvSpPr>
          <p:cNvPr id="7" name="TextBox 6">
            <a:extLst>
              <a:ext uri="{FF2B5EF4-FFF2-40B4-BE49-F238E27FC236}">
                <a16:creationId xmlns:a16="http://schemas.microsoft.com/office/drawing/2014/main" id="{6A9E19EA-81C6-FB47-8B65-3FD49599189F}"/>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echnofaq.org/posts/2019/09/cyber-security-trends-to-watch-out-for-organizations-to-stay-ahea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0460551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F663-8FEC-3232-B714-4E6B1DE367D5}"/>
              </a:ext>
            </a:extLst>
          </p:cNvPr>
          <p:cNvSpPr>
            <a:spLocks noGrp="1"/>
          </p:cNvSpPr>
          <p:nvPr>
            <p:ph type="title"/>
          </p:nvPr>
        </p:nvSpPr>
        <p:spPr>
          <a:xfrm>
            <a:off x="888631" y="4760132"/>
            <a:ext cx="3947420" cy="1777829"/>
          </a:xfrm>
        </p:spPr>
        <p:txBody>
          <a:bodyPr vert="horz" lIns="91440" tIns="45720" rIns="91440" bIns="45720" rtlCol="0">
            <a:normAutofit/>
          </a:bodyPr>
          <a:lstStyle/>
          <a:p>
            <a:r>
              <a:rPr lang="en-US" sz="3700" b="1" kern="1200">
                <a:solidFill>
                  <a:schemeClr val="accent4"/>
                </a:solidFill>
                <a:latin typeface="+mj-lt"/>
                <a:ea typeface="+mj-ea"/>
                <a:cs typeface="+mj-cs"/>
              </a:rPr>
              <a:t>Risks and Opportunities</a:t>
            </a:r>
            <a:endParaRPr lang="en-US" sz="3700" b="1" kern="1200" dirty="0">
              <a:solidFill>
                <a:schemeClr val="accent4"/>
              </a:solidFill>
              <a:latin typeface="+mj-lt"/>
              <a:ea typeface="+mj-ea"/>
              <a:cs typeface="+mj-cs"/>
            </a:endParaRPr>
          </a:p>
        </p:txBody>
      </p:sp>
      <p:pic>
        <p:nvPicPr>
          <p:cNvPr id="5" name="Content Placeholder 4">
            <a:extLst>
              <a:ext uri="{FF2B5EF4-FFF2-40B4-BE49-F238E27FC236}">
                <a16:creationId xmlns:a16="http://schemas.microsoft.com/office/drawing/2014/main" id="{E29B1937-F488-6299-D8C3-4DD95B1F7A79}"/>
              </a:ext>
            </a:extLst>
          </p:cNvPr>
          <p:cNvPicPr>
            <a:picLocks noChangeAspect="1"/>
          </p:cNvPicPr>
          <p:nvPr/>
        </p:nvPicPr>
        <p:blipFill>
          <a:blip r:embed="rId3"/>
          <a:stretch>
            <a:fillRect/>
          </a:stretch>
        </p:blipFill>
        <p:spPr>
          <a:xfrm>
            <a:off x="2106086" y="224990"/>
            <a:ext cx="8475128" cy="4046872"/>
          </a:xfrm>
          <a:prstGeom prst="rect">
            <a:avLst/>
          </a:prstGeom>
        </p:spPr>
      </p:pic>
      <p:sp>
        <p:nvSpPr>
          <p:cNvPr id="14" name="Content Placeholder 13">
            <a:extLst>
              <a:ext uri="{FF2B5EF4-FFF2-40B4-BE49-F238E27FC236}">
                <a16:creationId xmlns:a16="http://schemas.microsoft.com/office/drawing/2014/main" id="{2293BB76-C604-9B45-539C-1EAD05F37DCD}"/>
              </a:ext>
            </a:extLst>
          </p:cNvPr>
          <p:cNvSpPr>
            <a:spLocks noGrp="1"/>
          </p:cNvSpPr>
          <p:nvPr>
            <p:ph idx="1"/>
          </p:nvPr>
        </p:nvSpPr>
        <p:spPr>
          <a:xfrm>
            <a:off x="9761201" y="6302825"/>
            <a:ext cx="2149861" cy="448499"/>
          </a:xfrm>
        </p:spPr>
        <p:txBody>
          <a:bodyPr anchor="ctr">
            <a:normAutofit fontScale="85000" lnSpcReduction="10000"/>
          </a:bodyPr>
          <a:lstStyle/>
          <a:p>
            <a:pPr marL="0" indent="0">
              <a:buNone/>
            </a:pPr>
            <a:r>
              <a:rPr lang="en-US" sz="1800"/>
              <a:t>(Floridi et al 2018, 691)</a:t>
            </a:r>
            <a:endParaRPr lang="en-US" sz="1800" dirty="0"/>
          </a:p>
        </p:txBody>
      </p:sp>
    </p:spTree>
    <p:extLst>
      <p:ext uri="{BB962C8B-B14F-4D97-AF65-F5344CB8AC3E}">
        <p14:creationId xmlns:p14="http://schemas.microsoft.com/office/powerpoint/2010/main" val="35581093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D506-6CA7-7140-BFFA-BA7F6B5702C3}"/>
              </a:ext>
            </a:extLst>
          </p:cNvPr>
          <p:cNvSpPr>
            <a:spLocks noGrp="1"/>
          </p:cNvSpPr>
          <p:nvPr>
            <p:ph type="title"/>
          </p:nvPr>
        </p:nvSpPr>
        <p:spPr>
          <a:xfrm>
            <a:off x="612648" y="365125"/>
            <a:ext cx="6986015" cy="1776484"/>
          </a:xfrm>
        </p:spPr>
        <p:txBody>
          <a:bodyPr anchor="b">
            <a:normAutofit/>
          </a:bodyPr>
          <a:lstStyle/>
          <a:p>
            <a:r>
              <a:rPr lang="en-US" sz="5400" dirty="0"/>
              <a:t>AI and </a:t>
            </a:r>
            <a:r>
              <a:rPr lang="en-US" sz="5400" dirty="0">
                <a:solidFill>
                  <a:schemeClr val="accent4"/>
                </a:solidFill>
              </a:rPr>
              <a:t>Justice</a:t>
            </a:r>
          </a:p>
        </p:txBody>
      </p:sp>
      <p:pic>
        <p:nvPicPr>
          <p:cNvPr id="9" name="Picture 8" descr="A screenshot of a phone&#10;&#10;Description automatically generated with medium confidence">
            <a:extLst>
              <a:ext uri="{FF2B5EF4-FFF2-40B4-BE49-F238E27FC236}">
                <a16:creationId xmlns:a16="http://schemas.microsoft.com/office/drawing/2014/main" id="{BAC49A78-4353-D04E-83EA-5552073A6556}"/>
              </a:ext>
            </a:extLst>
          </p:cNvPr>
          <p:cNvPicPr>
            <a:picLocks noChangeAspect="1"/>
          </p:cNvPicPr>
          <p:nvPr/>
        </p:nvPicPr>
        <p:blipFill rotWithShape="1">
          <a:blip r:embed="rId3"/>
          <a:srcRect l="4943" r="6283"/>
          <a:stretch/>
        </p:blipFill>
        <p:spPr>
          <a:xfrm>
            <a:off x="9585387" y="261991"/>
            <a:ext cx="1120080" cy="1890220"/>
          </a:xfrm>
          <a:prstGeom prst="rect">
            <a:avLst/>
          </a:prstGeom>
        </p:spPr>
      </p:pic>
      <p:sp>
        <p:nvSpPr>
          <p:cNvPr id="3" name="Content Placeholder 2">
            <a:extLst>
              <a:ext uri="{FF2B5EF4-FFF2-40B4-BE49-F238E27FC236}">
                <a16:creationId xmlns:a16="http://schemas.microsoft.com/office/drawing/2014/main" id="{1E28B1E9-5B0D-E745-882B-112451152007}"/>
              </a:ext>
            </a:extLst>
          </p:cNvPr>
          <p:cNvSpPr>
            <a:spLocks noGrp="1"/>
          </p:cNvSpPr>
          <p:nvPr>
            <p:ph idx="1"/>
          </p:nvPr>
        </p:nvSpPr>
        <p:spPr>
          <a:xfrm>
            <a:off x="612648" y="2543309"/>
            <a:ext cx="8531352" cy="3633654"/>
          </a:xfrm>
        </p:spPr>
        <p:txBody>
          <a:bodyPr>
            <a:normAutofit lnSpcReduction="10000"/>
          </a:bodyPr>
          <a:lstStyle/>
          <a:p>
            <a:r>
              <a:rPr lang="en-US" sz="1800" b="1" dirty="0">
                <a:solidFill>
                  <a:schemeClr val="accent2"/>
                </a:solidFill>
              </a:rPr>
              <a:t>Kinds of justice </a:t>
            </a:r>
            <a:r>
              <a:rPr lang="en-US" sz="1800" b="1" dirty="0"/>
              <a:t>–</a:t>
            </a:r>
            <a:r>
              <a:rPr lang="en-US" sz="1800" dirty="0"/>
              <a:t> e.g., distributive justice (v corrective), retributive justice, corrective, procedural (v substantive) , ideal V nonideal, justice as a personal virtue, etc.</a:t>
            </a:r>
          </a:p>
          <a:p>
            <a:r>
              <a:rPr lang="en-US" sz="1800" b="1" dirty="0">
                <a:solidFill>
                  <a:schemeClr val="accent2"/>
                </a:solidFill>
              </a:rPr>
              <a:t>Substantive accounts of justice vary </a:t>
            </a:r>
            <a:r>
              <a:rPr lang="en-US" sz="1800" dirty="0"/>
              <a:t>– depends in part on commitments to moral-political frameworks, such as liberal, liberal-egalitarian, communitarian, etc. conceptions of justice)</a:t>
            </a:r>
          </a:p>
          <a:p>
            <a:pPr marL="0" indent="0">
              <a:buNone/>
            </a:pPr>
            <a:endParaRPr lang="en-US" sz="1800" dirty="0"/>
          </a:p>
          <a:p>
            <a:r>
              <a:rPr lang="en-US" sz="1800" dirty="0">
                <a:solidFill>
                  <a:schemeClr val="accent2"/>
                </a:solidFill>
              </a:rPr>
              <a:t>Justice and AI might include concerns about: </a:t>
            </a:r>
          </a:p>
          <a:p>
            <a:pPr lvl="1"/>
            <a:r>
              <a:rPr lang="en-US" sz="1800" dirty="0"/>
              <a:t>How AI risks perpetuating discriminatory practices, e.g., by encoding racist, sexist, and other immoral biases</a:t>
            </a:r>
          </a:p>
          <a:p>
            <a:pPr lvl="1"/>
            <a:r>
              <a:rPr lang="en-US" sz="1800" dirty="0"/>
              <a:t>Whether people have fair access to AI-generated goods</a:t>
            </a:r>
          </a:p>
          <a:p>
            <a:pPr lvl="1"/>
            <a:r>
              <a:rPr lang="en-US" sz="1800" dirty="0"/>
              <a:t>Whether AI might destabilize valuable social structures &amp; institutions (e.g., by driving misinformation, polarization, and extremism) and whether these can be countered with AI</a:t>
            </a:r>
          </a:p>
          <a:p>
            <a:endParaRPr lang="en-US" sz="1800" dirty="0"/>
          </a:p>
        </p:txBody>
      </p:sp>
      <p:pic>
        <p:nvPicPr>
          <p:cNvPr id="11" name="Picture 10" descr="A picture containing logo&#10;&#10;Description automatically generated">
            <a:extLst>
              <a:ext uri="{FF2B5EF4-FFF2-40B4-BE49-F238E27FC236}">
                <a16:creationId xmlns:a16="http://schemas.microsoft.com/office/drawing/2014/main" id="{B044DA18-CE88-5348-A3CB-A4C754F8384F}"/>
              </a:ext>
            </a:extLst>
          </p:cNvPr>
          <p:cNvPicPr>
            <a:picLocks noChangeAspect="1"/>
          </p:cNvPicPr>
          <p:nvPr/>
        </p:nvPicPr>
        <p:blipFill rotWithShape="1">
          <a:blip r:embed="rId4"/>
          <a:srcRect l="4654" r="2030"/>
          <a:stretch/>
        </p:blipFill>
        <p:spPr>
          <a:xfrm>
            <a:off x="9586259" y="2310086"/>
            <a:ext cx="1120062" cy="1890220"/>
          </a:xfrm>
          <a:prstGeom prst="rect">
            <a:avLst/>
          </a:prstGeom>
        </p:spPr>
      </p:pic>
      <p:pic>
        <p:nvPicPr>
          <p:cNvPr id="7" name="Picture 6" descr="A picture containing calendar&#10;&#10;Description automatically generated">
            <a:extLst>
              <a:ext uri="{FF2B5EF4-FFF2-40B4-BE49-F238E27FC236}">
                <a16:creationId xmlns:a16="http://schemas.microsoft.com/office/drawing/2014/main" id="{9E3FC916-FF8B-9340-993F-4596839AF43B}"/>
              </a:ext>
            </a:extLst>
          </p:cNvPr>
          <p:cNvPicPr>
            <a:picLocks noChangeAspect="1"/>
          </p:cNvPicPr>
          <p:nvPr/>
        </p:nvPicPr>
        <p:blipFill rotWithShape="1">
          <a:blip r:embed="rId5"/>
          <a:srcRect l="5444" r="5449"/>
          <a:stretch/>
        </p:blipFill>
        <p:spPr>
          <a:xfrm>
            <a:off x="9586255" y="4358181"/>
            <a:ext cx="1120071" cy="1890220"/>
          </a:xfrm>
          <a:prstGeom prst="rect">
            <a:avLst/>
          </a:prstGeom>
        </p:spPr>
      </p:pic>
      <p:pic>
        <p:nvPicPr>
          <p:cNvPr id="12" name="Picture 11" descr="A person in a space suit&#10;&#10;Description automatically generated with low confidence">
            <a:extLst>
              <a:ext uri="{FF2B5EF4-FFF2-40B4-BE49-F238E27FC236}">
                <a16:creationId xmlns:a16="http://schemas.microsoft.com/office/drawing/2014/main" id="{E0C40D84-8AB9-FD41-B16C-7FA020C67FD7}"/>
              </a:ext>
            </a:extLst>
          </p:cNvPr>
          <p:cNvPicPr>
            <a:picLocks noChangeAspect="1"/>
          </p:cNvPicPr>
          <p:nvPr/>
        </p:nvPicPr>
        <p:blipFill rotWithShape="1">
          <a:blip r:embed="rId6">
            <a:alphaModFix amt="22000"/>
            <a:extLst>
              <a:ext uri="{837473B0-CC2E-450A-ABE3-18F120FF3D39}">
                <a1611:picAttrSrcUrl xmlns:a1611="http://schemas.microsoft.com/office/drawing/2016/11/main" r:id="rId7"/>
              </a:ext>
            </a:extLst>
          </a:blip>
          <a:srcRect t="7697" b="16289"/>
          <a:stretch/>
        </p:blipFill>
        <p:spPr>
          <a:xfrm>
            <a:off x="20" y="96837"/>
            <a:ext cx="12191980" cy="6857999"/>
          </a:xfrm>
          <a:prstGeom prst="rect">
            <a:avLst/>
          </a:prstGeom>
        </p:spPr>
      </p:pic>
    </p:spTree>
    <p:extLst>
      <p:ext uri="{BB962C8B-B14F-4D97-AF65-F5344CB8AC3E}">
        <p14:creationId xmlns:p14="http://schemas.microsoft.com/office/powerpoint/2010/main" val="2703446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95DE77-07F2-B443-8F17-30AC390E8243}"/>
              </a:ext>
            </a:extLst>
          </p:cNvPr>
          <p:cNvSpPr>
            <a:spLocks noGrp="1"/>
          </p:cNvSpPr>
          <p:nvPr>
            <p:ph type="title"/>
          </p:nvPr>
        </p:nvSpPr>
        <p:spPr>
          <a:xfrm>
            <a:off x="640080" y="325369"/>
            <a:ext cx="4368602" cy="1956841"/>
          </a:xfrm>
        </p:spPr>
        <p:txBody>
          <a:bodyPr anchor="b">
            <a:normAutofit/>
          </a:bodyPr>
          <a:lstStyle/>
          <a:p>
            <a:r>
              <a:rPr lang="en-US" sz="5400"/>
              <a:t>Ethics of “weak” AI</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2642AF-E544-314E-A46C-50562D617E7D}"/>
              </a:ext>
            </a:extLst>
          </p:cNvPr>
          <p:cNvSpPr>
            <a:spLocks noGrp="1"/>
          </p:cNvSpPr>
          <p:nvPr>
            <p:ph idx="1"/>
          </p:nvPr>
        </p:nvSpPr>
        <p:spPr>
          <a:xfrm>
            <a:off x="640080" y="2872899"/>
            <a:ext cx="4368602" cy="3785046"/>
          </a:xfrm>
        </p:spPr>
        <p:txBody>
          <a:bodyPr>
            <a:normAutofit/>
          </a:bodyPr>
          <a:lstStyle/>
          <a:p>
            <a:pPr marL="0" indent="0">
              <a:buNone/>
            </a:pPr>
            <a:r>
              <a:rPr lang="en-US" sz="2200" dirty="0"/>
              <a:t>Assessments of the projected </a:t>
            </a:r>
            <a:r>
              <a:rPr lang="en-US" sz="2200" b="1" dirty="0">
                <a:solidFill>
                  <a:schemeClr val="accent2"/>
                </a:solidFill>
              </a:rPr>
              <a:t>risks</a:t>
            </a:r>
            <a:r>
              <a:rPr lang="en-US" sz="2200" dirty="0"/>
              <a:t>, </a:t>
            </a:r>
            <a:r>
              <a:rPr lang="en-US" sz="2200" b="1" dirty="0">
                <a:solidFill>
                  <a:schemeClr val="accent2"/>
                </a:solidFill>
              </a:rPr>
              <a:t>benefits</a:t>
            </a:r>
            <a:r>
              <a:rPr lang="en-US" sz="2200" dirty="0"/>
              <a:t>, and </a:t>
            </a:r>
            <a:r>
              <a:rPr lang="en-US" sz="2200" b="1" dirty="0">
                <a:solidFill>
                  <a:schemeClr val="accent2"/>
                </a:solidFill>
              </a:rPr>
              <a:t>opportunity costs </a:t>
            </a:r>
            <a:r>
              <a:rPr lang="en-US" sz="2200" dirty="0"/>
              <a:t>associated with decisions to </a:t>
            </a:r>
            <a:r>
              <a:rPr lang="en-US" sz="2200" b="1" dirty="0">
                <a:solidFill>
                  <a:schemeClr val="accent2"/>
                </a:solidFill>
              </a:rPr>
              <a:t>invest in</a:t>
            </a:r>
            <a:r>
              <a:rPr lang="en-US" sz="2200" dirty="0"/>
              <a:t>, </a:t>
            </a:r>
            <a:r>
              <a:rPr lang="en-US" sz="2200" b="1" dirty="0">
                <a:solidFill>
                  <a:schemeClr val="accent2"/>
                </a:solidFill>
              </a:rPr>
              <a:t>develop</a:t>
            </a:r>
            <a:r>
              <a:rPr lang="en-US" sz="2200" dirty="0"/>
              <a:t>, </a:t>
            </a:r>
            <a:r>
              <a:rPr lang="en-US" sz="2200" b="1" dirty="0">
                <a:solidFill>
                  <a:schemeClr val="accent2"/>
                </a:solidFill>
              </a:rPr>
              <a:t>bring to market</a:t>
            </a:r>
            <a:r>
              <a:rPr lang="en-US" sz="2200" dirty="0"/>
              <a:t>, and </a:t>
            </a:r>
            <a:r>
              <a:rPr lang="en-US" sz="2200" b="1" dirty="0">
                <a:solidFill>
                  <a:schemeClr val="accent2"/>
                </a:solidFill>
              </a:rPr>
              <a:t>regulate</a:t>
            </a:r>
            <a:r>
              <a:rPr lang="en-US" sz="2200" dirty="0"/>
              <a:t> AI technologies must include the </a:t>
            </a:r>
            <a:r>
              <a:rPr lang="en-US" sz="2200" i="1" dirty="0"/>
              <a:t>moral</a:t>
            </a:r>
            <a:r>
              <a:rPr lang="en-US" sz="2200" dirty="0"/>
              <a:t> risks, benefits, opportunity costs.</a:t>
            </a:r>
          </a:p>
          <a:p>
            <a:pPr marL="0" indent="0">
              <a:buNone/>
            </a:pPr>
            <a:endParaRPr lang="en-US" sz="2200" dirty="0"/>
          </a:p>
          <a:p>
            <a:pPr marL="0" indent="0">
              <a:buNone/>
            </a:pPr>
            <a:r>
              <a:rPr lang="en-US" sz="2200" i="1" dirty="0">
                <a:solidFill>
                  <a:schemeClr val="accent4"/>
                </a:solidFill>
              </a:rPr>
              <a:t>Who are the stakeholders and with whom do the moral responsibilities lie? </a:t>
            </a:r>
            <a:endParaRPr lang="en-US" sz="1500" i="1" dirty="0">
              <a:solidFill>
                <a:schemeClr val="accent4"/>
              </a:solidFill>
            </a:endParaRPr>
          </a:p>
          <a:p>
            <a:pPr marL="0" indent="0">
              <a:buNone/>
            </a:pPr>
            <a:endParaRPr lang="en-US" sz="1500" i="1" dirty="0"/>
          </a:p>
          <a:p>
            <a:endParaRPr lang="en-US" sz="1500" dirty="0"/>
          </a:p>
        </p:txBody>
      </p:sp>
      <p:pic>
        <p:nvPicPr>
          <p:cNvPr id="5" name="Picture 4">
            <a:extLst>
              <a:ext uri="{FF2B5EF4-FFF2-40B4-BE49-F238E27FC236}">
                <a16:creationId xmlns:a16="http://schemas.microsoft.com/office/drawing/2014/main" id="{CAF8FA58-3960-A742-8FD3-86698009176A}"/>
              </a:ext>
              <a:ext uri="{C183D7F6-B498-43B3-948B-1728B52AA6E4}">
                <adec:decorative xmlns:adec="http://schemas.microsoft.com/office/drawing/2017/decorative" val="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407" r="2566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B521314E-9E41-B543-9687-F09E25A893A0}"/>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hatbotslife.com/the-robot-powered-internet-5b8127b3428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480963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64D4D-A34C-A345-AAA3-CA3494976BB2}"/>
              </a:ext>
            </a:extLst>
          </p:cNvPr>
          <p:cNvSpPr>
            <a:spLocks noGrp="1"/>
          </p:cNvSpPr>
          <p:nvPr>
            <p:ph type="title"/>
          </p:nvPr>
        </p:nvSpPr>
        <p:spPr>
          <a:xfrm>
            <a:off x="838200" y="365125"/>
            <a:ext cx="10515600" cy="1325563"/>
          </a:xfrm>
          <a:effectLst>
            <a:softEdge rad="25400"/>
          </a:effectLst>
        </p:spPr>
        <p:txBody>
          <a:bodyPr>
            <a:normAutofit/>
          </a:bodyPr>
          <a:lstStyle/>
          <a:p>
            <a:r>
              <a:rPr lang="en-US"/>
              <a:t>Ethics of </a:t>
            </a:r>
            <a:r>
              <a:rPr lang="en-US">
                <a:solidFill>
                  <a:schemeClr val="accent4"/>
                </a:solidFill>
              </a:rPr>
              <a:t>Strong AI</a:t>
            </a:r>
            <a:r>
              <a:rPr lang="en-US">
                <a:solidFill>
                  <a:srgbClr val="FFFFFF"/>
                </a:solidFill>
              </a:rPr>
              <a:t>/AGI</a:t>
            </a:r>
            <a:endParaRPr lang="en-US" dirty="0">
              <a:solidFill>
                <a:srgbClr val="FFFFFF"/>
              </a:solidFill>
            </a:endParaRPr>
          </a:p>
        </p:txBody>
      </p:sp>
      <p:sp>
        <p:nvSpPr>
          <p:cNvPr id="3" name="Content Placeholder 2">
            <a:extLst>
              <a:ext uri="{FF2B5EF4-FFF2-40B4-BE49-F238E27FC236}">
                <a16:creationId xmlns:a16="http://schemas.microsoft.com/office/drawing/2014/main" id="{7A9C6BBD-7631-804B-AC73-CBD17B7C0DF9}"/>
              </a:ext>
            </a:extLst>
          </p:cNvPr>
          <p:cNvSpPr>
            <a:spLocks noGrp="1"/>
          </p:cNvSpPr>
          <p:nvPr>
            <p:ph idx="1"/>
          </p:nvPr>
        </p:nvSpPr>
        <p:spPr>
          <a:xfrm>
            <a:off x="838200" y="1856096"/>
            <a:ext cx="9356678" cy="4320867"/>
          </a:xfrm>
        </p:spPr>
        <p:txBody>
          <a:bodyPr>
            <a:normAutofit fontScale="92500" lnSpcReduction="10000"/>
          </a:bodyPr>
          <a:lstStyle/>
          <a:p>
            <a:pPr lvl="1"/>
            <a:endParaRPr lang="en-US" dirty="0">
              <a:solidFill>
                <a:srgbClr val="FFFFFF"/>
              </a:solidFill>
            </a:endParaRPr>
          </a:p>
          <a:p>
            <a:r>
              <a:rPr lang="en-US" dirty="0">
                <a:solidFill>
                  <a:schemeClr val="accent2"/>
                </a:solidFill>
              </a:rPr>
              <a:t>Moral status of S-AI/AGI</a:t>
            </a:r>
            <a:endParaRPr lang="en-US" dirty="0">
              <a:solidFill>
                <a:srgbClr val="FFFFFF"/>
              </a:solidFill>
            </a:endParaRPr>
          </a:p>
          <a:p>
            <a:r>
              <a:rPr lang="en-US" dirty="0">
                <a:solidFill>
                  <a:srgbClr val="FFFFFF"/>
                </a:solidFill>
              </a:rPr>
              <a:t>A non-exhaustive list of questions: </a:t>
            </a:r>
          </a:p>
          <a:p>
            <a:pPr lvl="1"/>
            <a:r>
              <a:rPr lang="en-US" dirty="0">
                <a:solidFill>
                  <a:srgbClr val="FFFFFF"/>
                </a:solidFill>
              </a:rPr>
              <a:t>What would it take for an AGI/S-AI to be a </a:t>
            </a:r>
            <a:r>
              <a:rPr lang="en-US" i="1" dirty="0">
                <a:solidFill>
                  <a:schemeClr val="accent4"/>
                </a:solidFill>
              </a:rPr>
              <a:t>moral agent</a:t>
            </a:r>
            <a:r>
              <a:rPr lang="en-US" dirty="0">
                <a:solidFill>
                  <a:srgbClr val="FFFFFF"/>
                </a:solidFill>
              </a:rPr>
              <a:t>? A </a:t>
            </a:r>
            <a:r>
              <a:rPr lang="en-US" i="1" dirty="0">
                <a:solidFill>
                  <a:schemeClr val="accent4"/>
                </a:solidFill>
              </a:rPr>
              <a:t>moral</a:t>
            </a:r>
            <a:r>
              <a:rPr lang="en-US" dirty="0">
                <a:solidFill>
                  <a:schemeClr val="accent4"/>
                </a:solidFill>
              </a:rPr>
              <a:t> </a:t>
            </a:r>
            <a:r>
              <a:rPr lang="en-US" i="1" dirty="0">
                <a:solidFill>
                  <a:schemeClr val="accent4"/>
                </a:solidFill>
              </a:rPr>
              <a:t>patient</a:t>
            </a:r>
            <a:r>
              <a:rPr lang="en-US" dirty="0">
                <a:solidFill>
                  <a:srgbClr val="FFFFFF"/>
                </a:solidFill>
              </a:rPr>
              <a:t>?</a:t>
            </a:r>
          </a:p>
          <a:p>
            <a:pPr lvl="1"/>
            <a:r>
              <a:rPr lang="en-US" dirty="0">
                <a:solidFill>
                  <a:srgbClr val="FFFFFF"/>
                </a:solidFill>
              </a:rPr>
              <a:t>If AGI/SAI have moral standing, what is their moral status relative to human beings?</a:t>
            </a:r>
          </a:p>
          <a:p>
            <a:pPr lvl="1"/>
            <a:r>
              <a:rPr lang="en-US" dirty="0">
                <a:solidFill>
                  <a:srgbClr val="FFFFFF"/>
                </a:solidFill>
              </a:rPr>
              <a:t>Are we morally permitted to develop strong AI and, if so, with what constraints?	</a:t>
            </a:r>
          </a:p>
          <a:p>
            <a:pPr lvl="1"/>
            <a:r>
              <a:rPr lang="en-US" dirty="0">
                <a:solidFill>
                  <a:srgbClr val="FFFFFF"/>
                </a:solidFill>
              </a:rPr>
              <a:t>How can we ensure that the social legal landscape is prepared for the emergence of strong AI?</a:t>
            </a:r>
          </a:p>
          <a:p>
            <a:pPr lvl="1"/>
            <a:r>
              <a:rPr lang="en-US" dirty="0">
                <a:solidFill>
                  <a:srgbClr val="FFFFFF"/>
                </a:solidFill>
              </a:rPr>
              <a:t>May or ought we ensure that emerging AIs are themselves moral </a:t>
            </a:r>
            <a:r>
              <a:rPr lang="en-US" i="1" dirty="0">
                <a:solidFill>
                  <a:srgbClr val="FFFFFF"/>
                </a:solidFill>
              </a:rPr>
              <a:t>agents</a:t>
            </a:r>
            <a:r>
              <a:rPr lang="en-US" dirty="0">
                <a:solidFill>
                  <a:srgbClr val="FFFFFF"/>
                </a:solidFill>
              </a:rPr>
              <a:t>? </a:t>
            </a:r>
          </a:p>
          <a:p>
            <a:pPr lvl="2"/>
            <a:r>
              <a:rPr lang="en-US" dirty="0">
                <a:solidFill>
                  <a:srgbClr val="FFFFFF"/>
                </a:solidFill>
              </a:rPr>
              <a:t>If AGIs have moral standing, would it limit their freedom to build ethical constraints into their programming? If so, is this a violation of their rights?</a:t>
            </a:r>
          </a:p>
          <a:p>
            <a:pPr lvl="1"/>
            <a:endParaRPr lang="en-US" dirty="0">
              <a:solidFill>
                <a:srgbClr val="FFFFFF"/>
              </a:solidFill>
            </a:endParaRPr>
          </a:p>
          <a:p>
            <a:pPr lvl="1"/>
            <a:endParaRPr lang="en-US" dirty="0">
              <a:solidFill>
                <a:srgbClr val="FFFFFF"/>
              </a:solidFill>
            </a:endParaRPr>
          </a:p>
          <a:p>
            <a:pPr lvl="1"/>
            <a:endParaRPr lang="en-US" dirty="0">
              <a:solidFill>
                <a:srgbClr val="FFFFFF"/>
              </a:solidFill>
            </a:endParaRPr>
          </a:p>
          <a:p>
            <a:endParaRPr lang="en-US" dirty="0">
              <a:solidFill>
                <a:srgbClr val="FFFFFF"/>
              </a:solidFill>
            </a:endParaRPr>
          </a:p>
          <a:p>
            <a:endParaRPr lang="en-US" dirty="0">
              <a:solidFill>
                <a:srgbClr val="FFFFFF"/>
              </a:solidFill>
            </a:endParaRPr>
          </a:p>
        </p:txBody>
      </p:sp>
      <p:pic>
        <p:nvPicPr>
          <p:cNvPr id="9" name="Picture 8" descr="A picture containing person&#10;&#10;Description automatically generated">
            <a:extLst>
              <a:ext uri="{FF2B5EF4-FFF2-40B4-BE49-F238E27FC236}">
                <a16:creationId xmlns:a16="http://schemas.microsoft.com/office/drawing/2014/main" id="{7E5D23E6-72D7-F653-B35B-67D69A7B60A1}"/>
              </a:ext>
            </a:extLst>
          </p:cNvPr>
          <p:cNvPicPr>
            <a:picLocks noChangeAspect="1"/>
          </p:cNvPicPr>
          <p:nvPr/>
        </p:nvPicPr>
        <p:blipFill>
          <a:blip r:embed="rId2">
            <a:alphaModFix amt="38000"/>
            <a:extLst>
              <a:ext uri="{837473B0-CC2E-450A-ABE3-18F120FF3D39}">
                <a1611:picAttrSrcUrl xmlns:a1611="http://schemas.microsoft.com/office/drawing/2016/11/main" r:id="rId3"/>
              </a:ext>
            </a:extLst>
          </a:blip>
          <a:stretch>
            <a:fillRect/>
          </a:stretch>
        </p:blipFill>
        <p:spPr>
          <a:xfrm>
            <a:off x="4130978" y="325445"/>
            <a:ext cx="9274331" cy="6167430"/>
          </a:xfrm>
          <a:prstGeom prst="rect">
            <a:avLst/>
          </a:prstGeom>
          <a:effectLst>
            <a:softEdge rad="242637"/>
          </a:effectLst>
        </p:spPr>
      </p:pic>
    </p:spTree>
    <p:extLst>
      <p:ext uri="{BB962C8B-B14F-4D97-AF65-F5344CB8AC3E}">
        <p14:creationId xmlns:p14="http://schemas.microsoft.com/office/powerpoint/2010/main" val="41880443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18457</TotalTime>
  <Words>7236</Words>
  <Application>Microsoft Office PowerPoint</Application>
  <PresentationFormat>Widescreen</PresentationFormat>
  <Paragraphs>616</Paragraphs>
  <Slides>71</Slides>
  <Notes>35</Notes>
  <HiddenSlides>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Arial</vt:lpstr>
      <vt:lpstr>Calibri</vt:lpstr>
      <vt:lpstr>Calibri Light</vt:lpstr>
      <vt:lpstr>ColfaxAI</vt:lpstr>
      <vt:lpstr>Courier New</vt:lpstr>
      <vt:lpstr>Helvetica</vt:lpstr>
      <vt:lpstr>MyriadPro</vt:lpstr>
      <vt:lpstr>STIX</vt:lpstr>
      <vt:lpstr>Times</vt:lpstr>
      <vt:lpstr>Wingdings</vt:lpstr>
      <vt:lpstr>Office Theme</vt:lpstr>
      <vt:lpstr>   Democracy, Justice, and AI AWARE-AI NRT </vt:lpstr>
      <vt:lpstr>Outline of workshop  </vt:lpstr>
      <vt:lpstr>1. Introductions: What is AI ethics to you?</vt:lpstr>
      <vt:lpstr>2. Very Brief Introduction to AI Ethics</vt:lpstr>
      <vt:lpstr>AI Ethics as a discipline</vt:lpstr>
      <vt:lpstr>What morality is … and is not</vt:lpstr>
      <vt:lpstr>What do we mean by Artificial Intelligence?</vt:lpstr>
      <vt:lpstr>Ethics of “weak” AI</vt:lpstr>
      <vt:lpstr>Ethics of Strong AI/AGI</vt:lpstr>
      <vt:lpstr>A proposed framework for ethical AI  </vt:lpstr>
      <vt:lpstr>Floridi et al. (2018) propose the following ethical framing</vt:lpstr>
      <vt:lpstr>What are moral principles?  Where do they come from? Why should we accept them? </vt:lpstr>
      <vt:lpstr>AI Ethics: Four Bioethical Principles + 1 </vt:lpstr>
      <vt:lpstr>Beneficence </vt:lpstr>
      <vt:lpstr>Non-maleficence</vt:lpstr>
      <vt:lpstr>Autonomy</vt:lpstr>
      <vt:lpstr>Justice</vt:lpstr>
      <vt:lpstr>Explicability</vt:lpstr>
      <vt:lpstr>Summary of Recommended Actions at the level of international bodies (EU)</vt:lpstr>
      <vt:lpstr>Summing Up</vt:lpstr>
      <vt:lpstr>3-minute exercises</vt:lpstr>
      <vt:lpstr>10 minute BREAK</vt:lpstr>
      <vt:lpstr> AI and Democracy</vt:lpstr>
      <vt:lpstr>PowerPoint Presentation</vt:lpstr>
      <vt:lpstr>Strong AI/AGI &amp; Democracy</vt:lpstr>
      <vt:lpstr>(Weak) AI and Democracy 1/2</vt:lpstr>
      <vt:lpstr>(Weak) AI and Democracy 2/2</vt:lpstr>
      <vt:lpstr>4. Democratizing AI: mini-lecture</vt:lpstr>
      <vt:lpstr>What might it mean to democratize AI?</vt:lpstr>
      <vt:lpstr>Reasons to “democratize” AI</vt:lpstr>
      <vt:lpstr>Reasons to democratize AI continued</vt:lpstr>
      <vt:lpstr>Limitations of the standard approaches to AI democratization</vt:lpstr>
      <vt:lpstr>Limitations of the standard approaches to AI democratization</vt:lpstr>
      <vt:lpstr>Himmelreich’s 5 reasons against Democratizing AI </vt:lpstr>
      <vt:lpstr>Himmelreich’s 5 reasons against Democratizing AI 1/5</vt:lpstr>
      <vt:lpstr>Himmelreich’s 5 reasons against Democratizing AI 1/5</vt:lpstr>
      <vt:lpstr>Himmelreich’s 5 reasons against Democratizing AI 2/5</vt:lpstr>
      <vt:lpstr>Himmelreich’s 5 reasons against Democratizing AI 3/5</vt:lpstr>
      <vt:lpstr>Himmelreich’s 5 reasons against democratizing AI 4/5</vt:lpstr>
      <vt:lpstr>Himmelreich’s 5 reasons against Democratizing AI 5/5</vt:lpstr>
      <vt:lpstr>Conclusion</vt:lpstr>
      <vt:lpstr>Exercises </vt:lpstr>
      <vt:lpstr>5 minute BREAK</vt:lpstr>
      <vt:lpstr>6. Can AIs participate in democratic decision-making?</vt:lpstr>
      <vt:lpstr>First, an ambiguity</vt:lpstr>
      <vt:lpstr>“The Democratic Inclusion of Artificial Intelligence?”</vt:lpstr>
      <vt:lpstr>Species-ism and the democratic inclusion of AI (AGI/S-AI)</vt:lpstr>
      <vt:lpstr>Some issues to be addressed</vt:lpstr>
      <vt:lpstr>Can AIs bear the right kind of relationship to the state?</vt:lpstr>
      <vt:lpstr>Can AIs bear the right kind of relationship to the state?</vt:lpstr>
      <vt:lpstr>Can AIs bear the right kind of relationship to the state?</vt:lpstr>
      <vt:lpstr>Does AI have agency in the sense necessary for inclusion on the ASP?</vt:lpstr>
      <vt:lpstr>Do AIs need to be proper agents for the purposes of democratic inclusion?</vt:lpstr>
      <vt:lpstr>Upshot for ASP</vt:lpstr>
      <vt:lpstr>Moral and political patiency </vt:lpstr>
      <vt:lpstr>Summary</vt:lpstr>
      <vt:lpstr>Exercises </vt:lpstr>
      <vt:lpstr>Thank you!</vt:lpstr>
      <vt:lpstr>PowerPoint Presentation</vt:lpstr>
      <vt:lpstr>5. Case Studies in Ethical AI</vt:lpstr>
      <vt:lpstr>Applying the Five Bioethical Principles further </vt:lpstr>
      <vt:lpstr>Case Study A:  Law Enforcement Chatbots</vt:lpstr>
      <vt:lpstr>Case Study B : Optimizing  Schools</vt:lpstr>
      <vt:lpstr>Case Study C:  Automated Healthcare App</vt:lpstr>
      <vt:lpstr>AI &amp; valuable institutions</vt:lpstr>
      <vt:lpstr>Assessment </vt:lpstr>
      <vt:lpstr>Development</vt:lpstr>
      <vt:lpstr>Incentivisation (a few items from the list)</vt:lpstr>
      <vt:lpstr>Support </vt:lpstr>
      <vt:lpstr>Risks and Opportunities</vt:lpstr>
      <vt:lpstr>AI and Justice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in Artificial Intelligence  Workshop</dc:title>
  <dc:creator>irina.mikhalevich@gmail.com</dc:creator>
  <cp:lastModifiedBy>Leslie Weber</cp:lastModifiedBy>
  <cp:revision>323</cp:revision>
  <dcterms:created xsi:type="dcterms:W3CDTF">2022-04-19T15:53:36Z</dcterms:created>
  <dcterms:modified xsi:type="dcterms:W3CDTF">2023-02-28T17:34:00Z</dcterms:modified>
</cp:coreProperties>
</file>